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6" r:id="rId2"/>
  </p:sldIdLst>
  <p:sldSz cx="9906000" cy="6858000" type="A4"/>
  <p:notesSz cx="7315200" cy="9601200"/>
  <p:custDataLst>
    <p:tags r:id="rId5"/>
  </p:custDataLst>
  <p:defaultTextStyle>
    <a:defPPr>
      <a:defRPr lang="en-US"/>
    </a:defPPr>
    <a:lvl1pPr algn="l" rtl="0" fontAlgn="base">
      <a:spcBef>
        <a:spcPct val="0"/>
      </a:spcBef>
      <a:spcAft>
        <a:spcPct val="0"/>
      </a:spcAft>
      <a:defRPr sz="1900" kern="1200" baseline="-25000">
        <a:solidFill>
          <a:schemeClr val="tx1"/>
        </a:solidFill>
        <a:latin typeface="Arial" charset="0"/>
        <a:ea typeface="+mn-ea"/>
        <a:cs typeface="Arial" charset="0"/>
      </a:defRPr>
    </a:lvl1pPr>
    <a:lvl2pPr marL="457200" algn="l" rtl="0" fontAlgn="base">
      <a:spcBef>
        <a:spcPct val="0"/>
      </a:spcBef>
      <a:spcAft>
        <a:spcPct val="0"/>
      </a:spcAft>
      <a:defRPr sz="1900" kern="1200" baseline="-25000">
        <a:solidFill>
          <a:schemeClr val="tx1"/>
        </a:solidFill>
        <a:latin typeface="Arial" charset="0"/>
        <a:ea typeface="+mn-ea"/>
        <a:cs typeface="Arial" charset="0"/>
      </a:defRPr>
    </a:lvl2pPr>
    <a:lvl3pPr marL="914400" algn="l" rtl="0" fontAlgn="base">
      <a:spcBef>
        <a:spcPct val="0"/>
      </a:spcBef>
      <a:spcAft>
        <a:spcPct val="0"/>
      </a:spcAft>
      <a:defRPr sz="1900" kern="1200" baseline="-25000">
        <a:solidFill>
          <a:schemeClr val="tx1"/>
        </a:solidFill>
        <a:latin typeface="Arial" charset="0"/>
        <a:ea typeface="+mn-ea"/>
        <a:cs typeface="Arial" charset="0"/>
      </a:defRPr>
    </a:lvl3pPr>
    <a:lvl4pPr marL="1371600" algn="l" rtl="0" fontAlgn="base">
      <a:spcBef>
        <a:spcPct val="0"/>
      </a:spcBef>
      <a:spcAft>
        <a:spcPct val="0"/>
      </a:spcAft>
      <a:defRPr sz="1900" kern="1200" baseline="-25000">
        <a:solidFill>
          <a:schemeClr val="tx1"/>
        </a:solidFill>
        <a:latin typeface="Arial" charset="0"/>
        <a:ea typeface="+mn-ea"/>
        <a:cs typeface="Arial" charset="0"/>
      </a:defRPr>
    </a:lvl4pPr>
    <a:lvl5pPr marL="1828800" algn="l" rtl="0" fontAlgn="base">
      <a:spcBef>
        <a:spcPct val="0"/>
      </a:spcBef>
      <a:spcAft>
        <a:spcPct val="0"/>
      </a:spcAft>
      <a:defRPr sz="1900" kern="1200" baseline="-25000">
        <a:solidFill>
          <a:schemeClr val="tx1"/>
        </a:solidFill>
        <a:latin typeface="Arial" charset="0"/>
        <a:ea typeface="+mn-ea"/>
        <a:cs typeface="Arial" charset="0"/>
      </a:defRPr>
    </a:lvl5pPr>
    <a:lvl6pPr marL="2286000" algn="l" defTabSz="914400" rtl="0" eaLnBrk="1" latinLnBrk="0" hangingPunct="1">
      <a:defRPr sz="1900" kern="1200" baseline="-25000">
        <a:solidFill>
          <a:schemeClr val="tx1"/>
        </a:solidFill>
        <a:latin typeface="Arial" charset="0"/>
        <a:ea typeface="+mn-ea"/>
        <a:cs typeface="Arial" charset="0"/>
      </a:defRPr>
    </a:lvl6pPr>
    <a:lvl7pPr marL="2743200" algn="l" defTabSz="914400" rtl="0" eaLnBrk="1" latinLnBrk="0" hangingPunct="1">
      <a:defRPr sz="1900" kern="1200" baseline="-25000">
        <a:solidFill>
          <a:schemeClr val="tx1"/>
        </a:solidFill>
        <a:latin typeface="Arial" charset="0"/>
        <a:ea typeface="+mn-ea"/>
        <a:cs typeface="Arial" charset="0"/>
      </a:defRPr>
    </a:lvl7pPr>
    <a:lvl8pPr marL="3200400" algn="l" defTabSz="914400" rtl="0" eaLnBrk="1" latinLnBrk="0" hangingPunct="1">
      <a:defRPr sz="1900" kern="1200" baseline="-25000">
        <a:solidFill>
          <a:schemeClr val="tx1"/>
        </a:solidFill>
        <a:latin typeface="Arial" charset="0"/>
        <a:ea typeface="+mn-ea"/>
        <a:cs typeface="Arial" charset="0"/>
      </a:defRPr>
    </a:lvl8pPr>
    <a:lvl9pPr marL="3657600" algn="l" defTabSz="914400" rtl="0" eaLnBrk="1" latinLnBrk="0" hangingPunct="1">
      <a:defRPr sz="1900" kern="1200" baseline="-250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407" userDrawn="1">
          <p15:clr>
            <a:srgbClr val="A4A3A4"/>
          </p15:clr>
        </p15:guide>
        <p15:guide id="2" pos="591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83CBFF-CBF7-7DB2-3801-B5E67FC5CBD1}" name="Daniel Cordova" initials="DC" userId="S::DANIEL.CORDOVA@fmc.com::52758cf8-341f-4d6c-afc0-34026f6693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INCENT L. SALGADO" initials="V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6BC"/>
    <a:srgbClr val="8EA5CD"/>
    <a:srgbClr val="388DA1"/>
    <a:srgbClr val="CD6C15"/>
    <a:srgbClr val="AFAFAF"/>
    <a:srgbClr val="44A8C0"/>
    <a:srgbClr val="DAAD8A"/>
    <a:srgbClr val="DC9AA7"/>
    <a:srgbClr val="98BA8B"/>
    <a:srgbClr val="42A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97798" autoAdjust="0"/>
  </p:normalViewPr>
  <p:slideViewPr>
    <p:cSldViewPr snapToGrid="0">
      <p:cViewPr>
        <p:scale>
          <a:sx n="344" d="100"/>
          <a:sy n="344" d="100"/>
        </p:scale>
        <p:origin x="-2448" y="-6072"/>
      </p:cViewPr>
      <p:guideLst>
        <p:guide orient="horz" pos="3407"/>
        <p:guide pos="5910"/>
      </p:guideLst>
    </p:cSldViewPr>
  </p:slideViewPr>
  <p:notesTextViewPr>
    <p:cViewPr>
      <p:scale>
        <a:sx n="200" d="100"/>
        <a:sy n="200" d="100"/>
      </p:scale>
      <p:origin x="0" y="0"/>
    </p:cViewPr>
  </p:notesTextViewPr>
  <p:sorterViewPr>
    <p:cViewPr>
      <p:scale>
        <a:sx n="66" d="100"/>
        <a:sy n="66" d="100"/>
      </p:scale>
      <p:origin x="0" y="0"/>
    </p:cViewPr>
  </p:sorterViewPr>
  <p:notesViewPr>
    <p:cSldViewPr snapToGrid="0">
      <p:cViewPr varScale="1">
        <p:scale>
          <a:sx n="85" d="100"/>
          <a:sy n="85" d="100"/>
        </p:scale>
        <p:origin x="-3072" y="-72"/>
      </p:cViewPr>
      <p:guideLst>
        <p:guide orient="horz" pos="3024"/>
        <p:guide pos="230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8/10/relationships/authors" Targe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696">
              <a:defRPr sz="1200" baseline="0">
                <a:latin typeface="Arial" charset="0"/>
                <a:cs typeface="+mn-cs"/>
              </a:defRPr>
            </a:lvl1pPr>
          </a:lstStyle>
          <a:p>
            <a:pPr>
              <a:defRPr/>
            </a:pPr>
            <a:endParaRPr lang="en-US" dirty="0"/>
          </a:p>
        </p:txBody>
      </p:sp>
      <p:sp>
        <p:nvSpPr>
          <p:cNvPr id="6147" name="Rectangle 3"/>
          <p:cNvSpPr>
            <a:spLocks noGrp="1" noChangeArrowheads="1"/>
          </p:cNvSpPr>
          <p:nvPr>
            <p:ph type="dt" sz="quarter" idx="1"/>
          </p:nvPr>
        </p:nvSpPr>
        <p:spPr bwMode="auto">
          <a:xfrm>
            <a:off x="4143377" y="2"/>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96">
              <a:defRPr sz="1200" baseline="0">
                <a:latin typeface="Arial" charset="0"/>
                <a:cs typeface="+mn-cs"/>
              </a:defRPr>
            </a:lvl1pPr>
          </a:lstStyle>
          <a:p>
            <a:pPr>
              <a:defRPr/>
            </a:pPr>
            <a:endParaRPr lang="en-US" dirty="0"/>
          </a:p>
        </p:txBody>
      </p:sp>
      <p:sp>
        <p:nvSpPr>
          <p:cNvPr id="6148" name="Rectangle 4"/>
          <p:cNvSpPr>
            <a:spLocks noGrp="1" noChangeArrowheads="1"/>
          </p:cNvSpPr>
          <p:nvPr>
            <p:ph type="ftr" sz="quarter" idx="2"/>
          </p:nvPr>
        </p:nvSpPr>
        <p:spPr bwMode="auto">
          <a:xfrm>
            <a:off x="0" y="9120190"/>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696">
              <a:defRPr sz="1200" baseline="0">
                <a:latin typeface="Arial" charset="0"/>
                <a:cs typeface="+mn-cs"/>
              </a:defRPr>
            </a:lvl1pPr>
          </a:lstStyle>
          <a:p>
            <a:pPr>
              <a:defRPr/>
            </a:pPr>
            <a:endParaRPr lang="en-US" dirty="0"/>
          </a:p>
        </p:txBody>
      </p:sp>
      <p:sp>
        <p:nvSpPr>
          <p:cNvPr id="6149" name="Rectangle 5"/>
          <p:cNvSpPr>
            <a:spLocks noGrp="1" noChangeArrowheads="1"/>
          </p:cNvSpPr>
          <p:nvPr>
            <p:ph type="sldNum" sz="quarter" idx="3"/>
          </p:nvPr>
        </p:nvSpPr>
        <p:spPr bwMode="auto">
          <a:xfrm>
            <a:off x="4143377" y="9120190"/>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96">
              <a:defRPr sz="1200" baseline="0">
                <a:latin typeface="Arial" charset="0"/>
                <a:cs typeface="+mn-cs"/>
              </a:defRPr>
            </a:lvl1pPr>
          </a:lstStyle>
          <a:p>
            <a:pPr>
              <a:defRPr/>
            </a:pPr>
            <a:fld id="{5A9EC105-926A-42D5-8E9F-DAD0583AE98F}" type="slidenum">
              <a:rPr lang="en-US"/>
              <a:pPr>
                <a:defRPr/>
              </a:pPr>
              <a:t>‹#›</a:t>
            </a:fld>
            <a:endParaRPr lang="en-US" dirty="0"/>
          </a:p>
        </p:txBody>
      </p:sp>
    </p:spTree>
    <p:extLst>
      <p:ext uri="{BB962C8B-B14F-4D97-AF65-F5344CB8AC3E}">
        <p14:creationId xmlns:p14="http://schemas.microsoft.com/office/powerpoint/2010/main" val="353154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2"/>
            <a:ext cx="3170238" cy="47942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baseline="0">
                <a:latin typeface="Arial"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4143377" y="2"/>
            <a:ext cx="3170238" cy="47942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baseline="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057275" y="720725"/>
            <a:ext cx="5200650" cy="3600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31840" y="4560890"/>
            <a:ext cx="5851525" cy="4319587"/>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9120190"/>
            <a:ext cx="3170238" cy="47942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baseline="0">
                <a:latin typeface="Arial"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4143377" y="9120190"/>
            <a:ext cx="3170238" cy="47942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baseline="0">
                <a:latin typeface="Arial" charset="0"/>
                <a:cs typeface="+mn-cs"/>
              </a:defRPr>
            </a:lvl1pPr>
          </a:lstStyle>
          <a:p>
            <a:pPr>
              <a:defRPr/>
            </a:pPr>
            <a:fld id="{7CCCB509-F75C-488C-8FFB-AFD5D454587E}" type="slidenum">
              <a:rPr lang="en-US"/>
              <a:pPr>
                <a:defRPr/>
              </a:pPr>
              <a:t>‹#›</a:t>
            </a:fld>
            <a:endParaRPr lang="en-US" dirty="0"/>
          </a:p>
        </p:txBody>
      </p:sp>
    </p:spTree>
    <p:extLst>
      <p:ext uri="{BB962C8B-B14F-4D97-AF65-F5344CB8AC3E}">
        <p14:creationId xmlns:p14="http://schemas.microsoft.com/office/powerpoint/2010/main" val="479594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A59335EC-F491-4E08-B192-EDAEBCF0BE1B}" type="slidenum">
              <a:rPr lang="en-US" smtClean="0"/>
              <a:pPr>
                <a:defRPr/>
              </a:pPr>
              <a:t>1</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526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5A5EC4-2017-45D5-A4AD-C4239EDE8C06}" type="slidenum">
              <a:rPr lang="en-US"/>
              <a:pPr>
                <a:defRPr/>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D71593-8902-4FE6-9775-A70811085D26}" type="slidenum">
              <a:rPr lang="en-US"/>
              <a:pPr>
                <a:defRPr/>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E1DE79-0C5E-46AC-BAAA-E30EB882EA36}" type="slidenum">
              <a:rPr lang="en-US"/>
              <a:pPr>
                <a:defRPr/>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44DB3D-6355-4347-9F9E-4A05C02E4941}" type="slidenum">
              <a:rPr lang="en-US"/>
              <a:pPr>
                <a:defRPr/>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29917C-D621-475D-8A3E-9EB4A2DC9026}" type="slidenum">
              <a:rPr lang="en-US"/>
              <a:pPr>
                <a:defRPr/>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F325A6-E2A1-473C-B8EE-5979CD552E0D}" type="slidenum">
              <a:rPr lang="en-US"/>
              <a:pPr>
                <a:defRPr/>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8F5E9B6-4208-404F-A454-658397B3C148}" type="slidenum">
              <a:rPr lang="en-US"/>
              <a:pPr>
                <a:defRPr/>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70ECE4D-6A77-4061-AF0B-91246FA5E497}" type="slidenum">
              <a:rPr lang="en-US"/>
              <a:pPr>
                <a:defRPr/>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2E73B24-A377-4EF7-ABD3-8032FFF2292B}" type="slidenum">
              <a:rPr lang="en-US"/>
              <a:pPr>
                <a:defRPr/>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19B6D9-12AA-422C-B28A-309982E94907}" type="slidenum">
              <a:rPr lang="en-US"/>
              <a:pPr>
                <a:defRPr/>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003240F-6FC5-44F1-AA4C-2F5EAF6ED1D5}" type="slidenum">
              <a:rPr lang="en-US"/>
              <a:pPr>
                <a:defRPr/>
              </a:pPr>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5764" tIns="47883" rIns="95764" bIns="4788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5764" tIns="47883" rIns="95764" bIns="478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5764" tIns="47883" rIns="95764" bIns="47883" numCol="1" anchor="t" anchorCtr="0" compatLnSpc="1">
            <a:prstTxWarp prst="textNoShape">
              <a:avLst/>
            </a:prstTxWarp>
          </a:bodyPr>
          <a:lstStyle>
            <a:lvl1pPr>
              <a:defRPr sz="1500" baseline="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5764" tIns="47883" rIns="95764" bIns="47883" numCol="1" anchor="t" anchorCtr="0" compatLnSpc="1">
            <a:prstTxWarp prst="textNoShape">
              <a:avLst/>
            </a:prstTxWarp>
          </a:bodyPr>
          <a:lstStyle>
            <a:lvl1pPr algn="ctr">
              <a:defRPr sz="1500" baseline="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5764" tIns="47883" rIns="95764" bIns="47883" numCol="1" anchor="t" anchorCtr="0" compatLnSpc="1">
            <a:prstTxWarp prst="textNoShape">
              <a:avLst/>
            </a:prstTxWarp>
          </a:bodyPr>
          <a:lstStyle>
            <a:lvl1pPr algn="r">
              <a:defRPr sz="1500" baseline="0">
                <a:latin typeface="Arial" charset="0"/>
                <a:cs typeface="+mn-cs"/>
              </a:defRPr>
            </a:lvl1pPr>
          </a:lstStyle>
          <a:p>
            <a:pPr>
              <a:defRPr/>
            </a:pPr>
            <a:fld id="{681BE22F-C3FE-464D-9D5D-961BEBA56DF9}" type="slidenum">
              <a:rPr lang="en-US"/>
              <a:pPr>
                <a:defRPr/>
              </a:pPr>
              <a:t>‹#›</a:t>
            </a:fld>
            <a:endParaRPr lang="en-US" dirty="0"/>
          </a:p>
        </p:txBody>
      </p:sp>
      <p:sp>
        <p:nvSpPr>
          <p:cNvPr id="2" name="MSIPCMContentMarking" descr="{&quot;HashCode&quot;:2082987499,&quot;Placement&quot;:&quot;Footer&quot;}">
            <a:extLst>
              <a:ext uri="{FF2B5EF4-FFF2-40B4-BE49-F238E27FC236}">
                <a16:creationId xmlns:a16="http://schemas.microsoft.com/office/drawing/2014/main" id="{9809DD2B-730C-4F2C-AF16-4E6C6A02A660}"/>
              </a:ext>
            </a:extLst>
          </p:cNvPr>
          <p:cNvSpPr txBox="1"/>
          <p:nvPr userDrawn="1"/>
        </p:nvSpPr>
        <p:spPr>
          <a:xfrm>
            <a:off x="4604487" y="6608802"/>
            <a:ext cx="697026" cy="249198"/>
          </a:xfrm>
          <a:prstGeom prst="rect">
            <a:avLst/>
          </a:prstGeom>
          <a:noFill/>
        </p:spPr>
        <p:txBody>
          <a:bodyPr vert="horz" wrap="square" lIns="0" tIns="0" rIns="0" bIns="0" rtlCol="0" anchor="ctr" anchorCtr="1">
            <a:spAutoFit/>
          </a:bodyPr>
          <a:lstStyle/>
          <a:p>
            <a:pPr algn="ctr">
              <a:spcBef>
                <a:spcPct val="0"/>
              </a:spcBef>
              <a:spcAft>
                <a:spcPct val="0"/>
              </a:spcAft>
            </a:pPr>
            <a:r>
              <a:rPr lang="en-US" sz="1000">
                <a:solidFill>
                  <a:srgbClr val="000000"/>
                </a:solidFill>
                <a:latin typeface="Arial" panose="020B0604020202020204" pitchFamily="34" charset="0"/>
              </a:rPr>
              <a:t>Internal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2650" indent="-236538" algn="l" defTabSz="957263" rtl="0" eaLnBrk="0" fontAlgn="base" hangingPunct="0">
        <a:spcBef>
          <a:spcPct val="20000"/>
        </a:spcBef>
        <a:spcAft>
          <a:spcPct val="0"/>
        </a:spcAft>
        <a:buChar char="»"/>
        <a:defRPr sz="2100">
          <a:solidFill>
            <a:schemeClr val="tx1"/>
          </a:solidFill>
          <a:latin typeface="+mn-lt"/>
        </a:defRPr>
      </a:lvl5pPr>
      <a:lvl6pPr marL="2609850" indent="-236538" algn="l" defTabSz="957263" rtl="0" fontAlgn="base">
        <a:spcBef>
          <a:spcPct val="20000"/>
        </a:spcBef>
        <a:spcAft>
          <a:spcPct val="0"/>
        </a:spcAft>
        <a:buChar char="»"/>
        <a:defRPr sz="2100">
          <a:solidFill>
            <a:schemeClr val="tx1"/>
          </a:solidFill>
          <a:latin typeface="+mn-lt"/>
        </a:defRPr>
      </a:lvl6pPr>
      <a:lvl7pPr marL="3067050" indent="-236538" algn="l" defTabSz="957263" rtl="0" fontAlgn="base">
        <a:spcBef>
          <a:spcPct val="20000"/>
        </a:spcBef>
        <a:spcAft>
          <a:spcPct val="0"/>
        </a:spcAft>
        <a:buChar char="»"/>
        <a:defRPr sz="2100">
          <a:solidFill>
            <a:schemeClr val="tx1"/>
          </a:solidFill>
          <a:latin typeface="+mn-lt"/>
        </a:defRPr>
      </a:lvl7pPr>
      <a:lvl8pPr marL="3524250" indent="-236538" algn="l" defTabSz="957263" rtl="0" fontAlgn="base">
        <a:spcBef>
          <a:spcPct val="20000"/>
        </a:spcBef>
        <a:spcAft>
          <a:spcPct val="0"/>
        </a:spcAft>
        <a:buChar char="»"/>
        <a:defRPr sz="2100">
          <a:solidFill>
            <a:schemeClr val="tx1"/>
          </a:solidFill>
          <a:latin typeface="+mn-lt"/>
        </a:defRPr>
      </a:lvl8pPr>
      <a:lvl9pPr marL="3981450" indent="-236538" algn="l" defTabSz="957263"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58.emf"/><Relationship Id="rId21" Type="http://schemas.openxmlformats.org/officeDocument/2006/relationships/oleObject" Target="../embeddings/oleObject10.bin"/><Relationship Id="rId42" Type="http://schemas.openxmlformats.org/officeDocument/2006/relationships/image" Target="../media/image20.emf"/><Relationship Id="rId63" Type="http://schemas.openxmlformats.org/officeDocument/2006/relationships/image" Target="../media/image31.emf"/><Relationship Id="rId84" Type="http://schemas.openxmlformats.org/officeDocument/2006/relationships/oleObject" Target="../embeddings/oleObject41.bin"/><Relationship Id="rId138" Type="http://schemas.openxmlformats.org/officeDocument/2006/relationships/oleObject" Target="../embeddings/oleObject68.bin"/><Relationship Id="rId159" Type="http://schemas.openxmlformats.org/officeDocument/2006/relationships/image" Target="../media/image79.emf"/><Relationship Id="rId170" Type="http://schemas.openxmlformats.org/officeDocument/2006/relationships/oleObject" Target="../embeddings/oleObject84.bin"/><Relationship Id="rId191" Type="http://schemas.openxmlformats.org/officeDocument/2006/relationships/image" Target="../media/image97.png"/><Relationship Id="rId205" Type="http://schemas.openxmlformats.org/officeDocument/2006/relationships/image" Target="../media/image104.wmf"/><Relationship Id="rId226" Type="http://schemas.openxmlformats.org/officeDocument/2006/relationships/oleObject" Target="../embeddings/oleObject109.bin"/><Relationship Id="rId247" Type="http://schemas.openxmlformats.org/officeDocument/2006/relationships/image" Target="../media/image127.emf"/><Relationship Id="rId107" Type="http://schemas.openxmlformats.org/officeDocument/2006/relationships/image" Target="../media/image53.emf"/><Relationship Id="rId11" Type="http://schemas.openxmlformats.org/officeDocument/2006/relationships/oleObject" Target="../embeddings/oleObject5.bin"/><Relationship Id="rId32" Type="http://schemas.openxmlformats.org/officeDocument/2006/relationships/image" Target="../media/image15.emf"/><Relationship Id="rId53" Type="http://schemas.openxmlformats.org/officeDocument/2006/relationships/oleObject" Target="../embeddings/oleObject26.bin"/><Relationship Id="rId74" Type="http://schemas.openxmlformats.org/officeDocument/2006/relationships/oleObject" Target="../embeddings/oleObject36.bin"/><Relationship Id="rId128" Type="http://schemas.openxmlformats.org/officeDocument/2006/relationships/oleObject" Target="../embeddings/oleObject63.bin"/><Relationship Id="rId149" Type="http://schemas.openxmlformats.org/officeDocument/2006/relationships/image" Target="../media/image74.emf"/><Relationship Id="rId5" Type="http://schemas.openxmlformats.org/officeDocument/2006/relationships/oleObject" Target="../embeddings/oleObject2.bin"/><Relationship Id="rId95" Type="http://schemas.openxmlformats.org/officeDocument/2006/relationships/image" Target="../media/image47.emf"/><Relationship Id="rId160" Type="http://schemas.openxmlformats.org/officeDocument/2006/relationships/oleObject" Target="../embeddings/oleObject79.bin"/><Relationship Id="rId181" Type="http://schemas.openxmlformats.org/officeDocument/2006/relationships/image" Target="../media/image90.emf"/><Relationship Id="rId216" Type="http://schemas.openxmlformats.org/officeDocument/2006/relationships/oleObject" Target="../embeddings/oleObject104.bin"/><Relationship Id="rId237" Type="http://schemas.openxmlformats.org/officeDocument/2006/relationships/oleObject" Target="../embeddings/oleObject114.bin"/><Relationship Id="rId22" Type="http://schemas.openxmlformats.org/officeDocument/2006/relationships/image" Target="../media/image10.emf"/><Relationship Id="rId43" Type="http://schemas.openxmlformats.org/officeDocument/2006/relationships/oleObject" Target="../embeddings/oleObject21.bin"/><Relationship Id="rId64" Type="http://schemas.openxmlformats.org/officeDocument/2006/relationships/oleObject" Target="../embeddings/oleObject31.bin"/><Relationship Id="rId118" Type="http://schemas.openxmlformats.org/officeDocument/2006/relationships/oleObject" Target="../embeddings/oleObject58.bin"/><Relationship Id="rId139" Type="http://schemas.openxmlformats.org/officeDocument/2006/relationships/image" Target="../media/image69.emf"/><Relationship Id="rId85" Type="http://schemas.openxmlformats.org/officeDocument/2006/relationships/image" Target="../media/image42.emf"/><Relationship Id="rId150" Type="http://schemas.openxmlformats.org/officeDocument/2006/relationships/oleObject" Target="../embeddings/oleObject74.bin"/><Relationship Id="rId171" Type="http://schemas.openxmlformats.org/officeDocument/2006/relationships/image" Target="../media/image85.emf"/><Relationship Id="rId192" Type="http://schemas.openxmlformats.org/officeDocument/2006/relationships/oleObject" Target="../embeddings/oleObject93.bin"/><Relationship Id="rId206" Type="http://schemas.openxmlformats.org/officeDocument/2006/relationships/oleObject" Target="../embeddings/oleObject100.bin"/><Relationship Id="rId227" Type="http://schemas.openxmlformats.org/officeDocument/2006/relationships/image" Target="../media/image116.emf"/><Relationship Id="rId248" Type="http://schemas.openxmlformats.org/officeDocument/2006/relationships/oleObject" Target="../embeddings/oleObject119.bin"/><Relationship Id="rId12" Type="http://schemas.openxmlformats.org/officeDocument/2006/relationships/image" Target="../media/image5.emf"/><Relationship Id="rId33" Type="http://schemas.openxmlformats.org/officeDocument/2006/relationships/oleObject" Target="../embeddings/oleObject16.bin"/><Relationship Id="rId108" Type="http://schemas.openxmlformats.org/officeDocument/2006/relationships/oleObject" Target="../embeddings/oleObject53.bin"/><Relationship Id="rId129" Type="http://schemas.openxmlformats.org/officeDocument/2006/relationships/image" Target="../media/image64.emf"/><Relationship Id="rId54" Type="http://schemas.openxmlformats.org/officeDocument/2006/relationships/image" Target="../media/image26.emf"/><Relationship Id="rId75" Type="http://schemas.openxmlformats.org/officeDocument/2006/relationships/image" Target="../media/image37.emf"/><Relationship Id="rId96" Type="http://schemas.openxmlformats.org/officeDocument/2006/relationships/oleObject" Target="../embeddings/oleObject47.bin"/><Relationship Id="rId140" Type="http://schemas.openxmlformats.org/officeDocument/2006/relationships/oleObject" Target="../embeddings/oleObject69.bin"/><Relationship Id="rId161" Type="http://schemas.openxmlformats.org/officeDocument/2006/relationships/image" Target="../media/image80.emf"/><Relationship Id="rId182" Type="http://schemas.openxmlformats.org/officeDocument/2006/relationships/oleObject" Target="../embeddings/oleObject90.bin"/><Relationship Id="rId217" Type="http://schemas.openxmlformats.org/officeDocument/2006/relationships/image" Target="../media/image111.emf"/><Relationship Id="rId6" Type="http://schemas.openxmlformats.org/officeDocument/2006/relationships/image" Target="../media/image2.emf"/><Relationship Id="rId238" Type="http://schemas.openxmlformats.org/officeDocument/2006/relationships/image" Target="../media/image122.emf"/><Relationship Id="rId23" Type="http://schemas.openxmlformats.org/officeDocument/2006/relationships/oleObject" Target="../embeddings/oleObject11.bin"/><Relationship Id="rId119" Type="http://schemas.openxmlformats.org/officeDocument/2006/relationships/image" Target="../media/image59.emf"/><Relationship Id="rId44" Type="http://schemas.openxmlformats.org/officeDocument/2006/relationships/image" Target="../media/image21.emf"/><Relationship Id="rId65" Type="http://schemas.openxmlformats.org/officeDocument/2006/relationships/image" Target="../media/image32.emf"/><Relationship Id="rId86" Type="http://schemas.openxmlformats.org/officeDocument/2006/relationships/oleObject" Target="../embeddings/oleObject42.bin"/><Relationship Id="rId130" Type="http://schemas.openxmlformats.org/officeDocument/2006/relationships/oleObject" Target="../embeddings/oleObject64.bin"/><Relationship Id="rId151" Type="http://schemas.openxmlformats.org/officeDocument/2006/relationships/image" Target="../media/image75.emf"/><Relationship Id="rId172" Type="http://schemas.openxmlformats.org/officeDocument/2006/relationships/oleObject" Target="../embeddings/oleObject85.bin"/><Relationship Id="rId193" Type="http://schemas.openxmlformats.org/officeDocument/2006/relationships/image" Target="../media/image98.emf"/><Relationship Id="rId207" Type="http://schemas.openxmlformats.org/officeDocument/2006/relationships/image" Target="../media/image105.wmf"/><Relationship Id="rId228" Type="http://schemas.openxmlformats.org/officeDocument/2006/relationships/oleObject" Target="../embeddings/oleObject110.bin"/><Relationship Id="rId249" Type="http://schemas.openxmlformats.org/officeDocument/2006/relationships/image" Target="../media/image128.emf"/><Relationship Id="rId13" Type="http://schemas.openxmlformats.org/officeDocument/2006/relationships/oleObject" Target="../embeddings/oleObject6.bin"/><Relationship Id="rId109" Type="http://schemas.openxmlformats.org/officeDocument/2006/relationships/image" Target="../media/image54.emf"/><Relationship Id="rId34" Type="http://schemas.openxmlformats.org/officeDocument/2006/relationships/image" Target="../media/image16.emf"/><Relationship Id="rId55" Type="http://schemas.openxmlformats.org/officeDocument/2006/relationships/oleObject" Target="../embeddings/oleObject27.bin"/><Relationship Id="rId76" Type="http://schemas.openxmlformats.org/officeDocument/2006/relationships/oleObject" Target="../embeddings/oleObject37.bin"/><Relationship Id="rId97" Type="http://schemas.openxmlformats.org/officeDocument/2006/relationships/image" Target="../media/image48.emf"/><Relationship Id="rId120" Type="http://schemas.openxmlformats.org/officeDocument/2006/relationships/oleObject" Target="../embeddings/oleObject59.bin"/><Relationship Id="rId141" Type="http://schemas.openxmlformats.org/officeDocument/2006/relationships/image" Target="../media/image70.emf"/><Relationship Id="rId7" Type="http://schemas.openxmlformats.org/officeDocument/2006/relationships/oleObject" Target="../embeddings/oleObject3.bin"/><Relationship Id="rId162" Type="http://schemas.openxmlformats.org/officeDocument/2006/relationships/oleObject" Target="../embeddings/oleObject80.bin"/><Relationship Id="rId183" Type="http://schemas.openxmlformats.org/officeDocument/2006/relationships/image" Target="../media/image91.emf"/><Relationship Id="rId218" Type="http://schemas.openxmlformats.org/officeDocument/2006/relationships/oleObject" Target="../embeddings/oleObject105.bin"/><Relationship Id="rId239" Type="http://schemas.openxmlformats.org/officeDocument/2006/relationships/oleObject" Target="../embeddings/oleObject115.bin"/><Relationship Id="rId250" Type="http://schemas.openxmlformats.org/officeDocument/2006/relationships/oleObject" Target="../embeddings/oleObject120.bin"/><Relationship Id="rId24" Type="http://schemas.openxmlformats.org/officeDocument/2006/relationships/image" Target="../media/image11.emf"/><Relationship Id="rId45" Type="http://schemas.openxmlformats.org/officeDocument/2006/relationships/oleObject" Target="../embeddings/oleObject22.bin"/><Relationship Id="rId66" Type="http://schemas.openxmlformats.org/officeDocument/2006/relationships/oleObject" Target="../embeddings/oleObject32.bin"/><Relationship Id="rId87" Type="http://schemas.openxmlformats.org/officeDocument/2006/relationships/image" Target="../media/image43.emf"/><Relationship Id="rId110" Type="http://schemas.openxmlformats.org/officeDocument/2006/relationships/oleObject" Target="../embeddings/oleObject54.bin"/><Relationship Id="rId131" Type="http://schemas.openxmlformats.org/officeDocument/2006/relationships/image" Target="../media/image65.emf"/><Relationship Id="rId152" Type="http://schemas.openxmlformats.org/officeDocument/2006/relationships/oleObject" Target="../embeddings/oleObject75.bin"/><Relationship Id="rId173" Type="http://schemas.openxmlformats.org/officeDocument/2006/relationships/image" Target="../media/image86.emf"/><Relationship Id="rId194" Type="http://schemas.openxmlformats.org/officeDocument/2006/relationships/oleObject" Target="../embeddings/oleObject94.bin"/><Relationship Id="rId208" Type="http://schemas.openxmlformats.org/officeDocument/2006/relationships/oleObject" Target="../embeddings/oleObject101.bin"/><Relationship Id="rId229" Type="http://schemas.openxmlformats.org/officeDocument/2006/relationships/image" Target="../media/image117.emf"/><Relationship Id="rId240" Type="http://schemas.openxmlformats.org/officeDocument/2006/relationships/image" Target="../media/image123.emf"/><Relationship Id="rId14" Type="http://schemas.openxmlformats.org/officeDocument/2006/relationships/image" Target="../media/image6.emf"/><Relationship Id="rId35" Type="http://schemas.openxmlformats.org/officeDocument/2006/relationships/oleObject" Target="../embeddings/oleObject17.bin"/><Relationship Id="rId56" Type="http://schemas.openxmlformats.org/officeDocument/2006/relationships/image" Target="../media/image27.emf"/><Relationship Id="rId77" Type="http://schemas.openxmlformats.org/officeDocument/2006/relationships/image" Target="../media/image38.emf"/><Relationship Id="rId100" Type="http://schemas.openxmlformats.org/officeDocument/2006/relationships/oleObject" Target="../embeddings/oleObject49.bin"/><Relationship Id="rId8" Type="http://schemas.openxmlformats.org/officeDocument/2006/relationships/image" Target="../media/image3.emf"/><Relationship Id="rId98" Type="http://schemas.openxmlformats.org/officeDocument/2006/relationships/oleObject" Target="../embeddings/oleObject48.bin"/><Relationship Id="rId121" Type="http://schemas.openxmlformats.org/officeDocument/2006/relationships/image" Target="../media/image60.emf"/><Relationship Id="rId142" Type="http://schemas.openxmlformats.org/officeDocument/2006/relationships/oleObject" Target="../embeddings/oleObject70.bin"/><Relationship Id="rId163" Type="http://schemas.openxmlformats.org/officeDocument/2006/relationships/image" Target="../media/image81.emf"/><Relationship Id="rId184" Type="http://schemas.openxmlformats.org/officeDocument/2006/relationships/oleObject" Target="../embeddings/oleObject91.bin"/><Relationship Id="rId219" Type="http://schemas.openxmlformats.org/officeDocument/2006/relationships/image" Target="../media/image112.emf"/><Relationship Id="rId230" Type="http://schemas.openxmlformats.org/officeDocument/2006/relationships/oleObject" Target="../embeddings/oleObject111.bin"/><Relationship Id="rId251" Type="http://schemas.openxmlformats.org/officeDocument/2006/relationships/image" Target="../media/image129.emf"/><Relationship Id="rId25" Type="http://schemas.openxmlformats.org/officeDocument/2006/relationships/oleObject" Target="../embeddings/oleObject12.bin"/><Relationship Id="rId46" Type="http://schemas.openxmlformats.org/officeDocument/2006/relationships/image" Target="../media/image22.emf"/><Relationship Id="rId67" Type="http://schemas.openxmlformats.org/officeDocument/2006/relationships/image" Target="../media/image33.emf"/><Relationship Id="rId88" Type="http://schemas.openxmlformats.org/officeDocument/2006/relationships/oleObject" Target="../embeddings/oleObject43.bin"/><Relationship Id="rId111" Type="http://schemas.openxmlformats.org/officeDocument/2006/relationships/image" Target="../media/image55.emf"/><Relationship Id="rId132" Type="http://schemas.openxmlformats.org/officeDocument/2006/relationships/oleObject" Target="../embeddings/oleObject65.bin"/><Relationship Id="rId153" Type="http://schemas.openxmlformats.org/officeDocument/2006/relationships/image" Target="../media/image76.emf"/><Relationship Id="rId174" Type="http://schemas.openxmlformats.org/officeDocument/2006/relationships/oleObject" Target="../embeddings/oleObject86.bin"/><Relationship Id="rId195" Type="http://schemas.openxmlformats.org/officeDocument/2006/relationships/image" Target="../media/image99.emf"/><Relationship Id="rId209" Type="http://schemas.openxmlformats.org/officeDocument/2006/relationships/image" Target="../media/image106.emf"/><Relationship Id="rId220" Type="http://schemas.openxmlformats.org/officeDocument/2006/relationships/oleObject" Target="../embeddings/oleObject106.bin"/><Relationship Id="rId241" Type="http://schemas.openxmlformats.org/officeDocument/2006/relationships/oleObject" Target="../embeddings/oleObject116.bin"/><Relationship Id="rId15" Type="http://schemas.openxmlformats.org/officeDocument/2006/relationships/oleObject" Target="../embeddings/oleObject7.bin"/><Relationship Id="rId36" Type="http://schemas.openxmlformats.org/officeDocument/2006/relationships/image" Target="../media/image17.emf"/><Relationship Id="rId57" Type="http://schemas.openxmlformats.org/officeDocument/2006/relationships/oleObject" Target="../embeddings/oleObject28.bin"/><Relationship Id="rId78" Type="http://schemas.openxmlformats.org/officeDocument/2006/relationships/oleObject" Target="../embeddings/oleObject38.bin"/><Relationship Id="rId99" Type="http://schemas.openxmlformats.org/officeDocument/2006/relationships/image" Target="../media/image49.emf"/><Relationship Id="rId101" Type="http://schemas.openxmlformats.org/officeDocument/2006/relationships/image" Target="../media/image50.emf"/><Relationship Id="rId122" Type="http://schemas.openxmlformats.org/officeDocument/2006/relationships/oleObject" Target="../embeddings/oleObject60.bin"/><Relationship Id="rId143" Type="http://schemas.openxmlformats.org/officeDocument/2006/relationships/image" Target="../media/image71.emf"/><Relationship Id="rId164" Type="http://schemas.openxmlformats.org/officeDocument/2006/relationships/oleObject" Target="../embeddings/oleObject81.bin"/><Relationship Id="rId185" Type="http://schemas.openxmlformats.org/officeDocument/2006/relationships/image" Target="../media/image92.emf"/><Relationship Id="rId4" Type="http://schemas.openxmlformats.org/officeDocument/2006/relationships/image" Target="../media/image1.wmf"/><Relationship Id="rId9" Type="http://schemas.openxmlformats.org/officeDocument/2006/relationships/oleObject" Target="../embeddings/oleObject4.bin"/><Relationship Id="rId180" Type="http://schemas.openxmlformats.org/officeDocument/2006/relationships/oleObject" Target="../embeddings/oleObject89.bin"/><Relationship Id="rId210" Type="http://schemas.openxmlformats.org/officeDocument/2006/relationships/oleObject" Target="../embeddings/oleObject102.bin"/><Relationship Id="rId215" Type="http://schemas.openxmlformats.org/officeDocument/2006/relationships/image" Target="../media/image110.emf"/><Relationship Id="rId236" Type="http://schemas.openxmlformats.org/officeDocument/2006/relationships/image" Target="../media/image121.emf"/><Relationship Id="rId26" Type="http://schemas.openxmlformats.org/officeDocument/2006/relationships/image" Target="../media/image12.emf"/><Relationship Id="rId231" Type="http://schemas.openxmlformats.org/officeDocument/2006/relationships/image" Target="../media/image118.emf"/><Relationship Id="rId47" Type="http://schemas.openxmlformats.org/officeDocument/2006/relationships/oleObject" Target="../embeddings/oleObject23.bin"/><Relationship Id="rId68" Type="http://schemas.openxmlformats.org/officeDocument/2006/relationships/oleObject" Target="../embeddings/oleObject33.bin"/><Relationship Id="rId89" Type="http://schemas.openxmlformats.org/officeDocument/2006/relationships/image" Target="../media/image44.emf"/><Relationship Id="rId112" Type="http://schemas.openxmlformats.org/officeDocument/2006/relationships/oleObject" Target="../embeddings/oleObject55.bin"/><Relationship Id="rId133" Type="http://schemas.openxmlformats.org/officeDocument/2006/relationships/image" Target="../media/image66.emf"/><Relationship Id="rId154" Type="http://schemas.openxmlformats.org/officeDocument/2006/relationships/oleObject" Target="../embeddings/oleObject76.bin"/><Relationship Id="rId175" Type="http://schemas.openxmlformats.org/officeDocument/2006/relationships/image" Target="../media/image87.emf"/><Relationship Id="rId196" Type="http://schemas.openxmlformats.org/officeDocument/2006/relationships/oleObject" Target="../embeddings/oleObject95.bin"/><Relationship Id="rId200" Type="http://schemas.openxmlformats.org/officeDocument/2006/relationships/oleObject" Target="../embeddings/oleObject97.bin"/><Relationship Id="rId16" Type="http://schemas.openxmlformats.org/officeDocument/2006/relationships/image" Target="../media/image7.emf"/><Relationship Id="rId221" Type="http://schemas.openxmlformats.org/officeDocument/2006/relationships/image" Target="../media/image113.emf"/><Relationship Id="rId242" Type="http://schemas.openxmlformats.org/officeDocument/2006/relationships/image" Target="../media/image124.emf"/><Relationship Id="rId37" Type="http://schemas.openxmlformats.org/officeDocument/2006/relationships/oleObject" Target="../embeddings/oleObject18.bin"/><Relationship Id="rId58" Type="http://schemas.openxmlformats.org/officeDocument/2006/relationships/image" Target="../media/image28.emf"/><Relationship Id="rId79" Type="http://schemas.openxmlformats.org/officeDocument/2006/relationships/image" Target="../media/image39.emf"/><Relationship Id="rId102" Type="http://schemas.openxmlformats.org/officeDocument/2006/relationships/oleObject" Target="../embeddings/oleObject50.bin"/><Relationship Id="rId123" Type="http://schemas.openxmlformats.org/officeDocument/2006/relationships/image" Target="../media/image61.emf"/><Relationship Id="rId144" Type="http://schemas.openxmlformats.org/officeDocument/2006/relationships/oleObject" Target="../embeddings/oleObject71.bin"/><Relationship Id="rId90" Type="http://schemas.openxmlformats.org/officeDocument/2006/relationships/oleObject" Target="../embeddings/oleObject44.bin"/><Relationship Id="rId165" Type="http://schemas.openxmlformats.org/officeDocument/2006/relationships/image" Target="../media/image82.emf"/><Relationship Id="rId186" Type="http://schemas.openxmlformats.org/officeDocument/2006/relationships/image" Target="../media/image93.png"/><Relationship Id="rId211" Type="http://schemas.openxmlformats.org/officeDocument/2006/relationships/image" Target="../media/image107.wmf"/><Relationship Id="rId232" Type="http://schemas.openxmlformats.org/officeDocument/2006/relationships/oleObject" Target="../embeddings/oleObject112.bin"/><Relationship Id="rId27" Type="http://schemas.openxmlformats.org/officeDocument/2006/relationships/oleObject" Target="../embeddings/oleObject13.bin"/><Relationship Id="rId48" Type="http://schemas.openxmlformats.org/officeDocument/2006/relationships/image" Target="../media/image23.emf"/><Relationship Id="rId69" Type="http://schemas.openxmlformats.org/officeDocument/2006/relationships/image" Target="../media/image34.emf"/><Relationship Id="rId113" Type="http://schemas.openxmlformats.org/officeDocument/2006/relationships/image" Target="../media/image56.emf"/><Relationship Id="rId134" Type="http://schemas.openxmlformats.org/officeDocument/2006/relationships/oleObject" Target="../embeddings/oleObject66.bin"/><Relationship Id="rId80" Type="http://schemas.openxmlformats.org/officeDocument/2006/relationships/oleObject" Target="../embeddings/oleObject39.bin"/><Relationship Id="rId155" Type="http://schemas.openxmlformats.org/officeDocument/2006/relationships/image" Target="../media/image77.emf"/><Relationship Id="rId176" Type="http://schemas.openxmlformats.org/officeDocument/2006/relationships/oleObject" Target="../embeddings/oleObject87.bin"/><Relationship Id="rId197" Type="http://schemas.openxmlformats.org/officeDocument/2006/relationships/image" Target="../media/image100.emf"/><Relationship Id="rId201" Type="http://schemas.openxmlformats.org/officeDocument/2006/relationships/image" Target="../media/image102.wmf"/><Relationship Id="rId222" Type="http://schemas.openxmlformats.org/officeDocument/2006/relationships/oleObject" Target="../embeddings/oleObject107.bin"/><Relationship Id="rId243" Type="http://schemas.openxmlformats.org/officeDocument/2006/relationships/image" Target="../media/image125.png"/><Relationship Id="rId17" Type="http://schemas.openxmlformats.org/officeDocument/2006/relationships/oleObject" Target="../embeddings/oleObject8.bin"/><Relationship Id="rId38" Type="http://schemas.openxmlformats.org/officeDocument/2006/relationships/image" Target="../media/image18.emf"/><Relationship Id="rId59" Type="http://schemas.openxmlformats.org/officeDocument/2006/relationships/oleObject" Target="../embeddings/oleObject29.bin"/><Relationship Id="rId103" Type="http://schemas.openxmlformats.org/officeDocument/2006/relationships/image" Target="../media/image51.emf"/><Relationship Id="rId124" Type="http://schemas.openxmlformats.org/officeDocument/2006/relationships/oleObject" Target="../embeddings/oleObject61.bin"/><Relationship Id="rId70" Type="http://schemas.openxmlformats.org/officeDocument/2006/relationships/oleObject" Target="../embeddings/oleObject34.bin"/><Relationship Id="rId91" Type="http://schemas.openxmlformats.org/officeDocument/2006/relationships/image" Target="../media/image45.emf"/><Relationship Id="rId145" Type="http://schemas.openxmlformats.org/officeDocument/2006/relationships/image" Target="../media/image72.emf"/><Relationship Id="rId166" Type="http://schemas.openxmlformats.org/officeDocument/2006/relationships/oleObject" Target="../embeddings/oleObject82.bin"/><Relationship Id="rId187" Type="http://schemas.openxmlformats.org/officeDocument/2006/relationships/image" Target="../media/image94.svg"/><Relationship Id="rId1" Type="http://schemas.openxmlformats.org/officeDocument/2006/relationships/slideLayout" Target="../slideLayouts/slideLayout7.xml"/><Relationship Id="rId212" Type="http://schemas.openxmlformats.org/officeDocument/2006/relationships/image" Target="../media/image108.emf"/><Relationship Id="rId233" Type="http://schemas.openxmlformats.org/officeDocument/2006/relationships/image" Target="../media/image119.emf"/><Relationship Id="rId28" Type="http://schemas.openxmlformats.org/officeDocument/2006/relationships/image" Target="../media/image13.emf"/><Relationship Id="rId49" Type="http://schemas.openxmlformats.org/officeDocument/2006/relationships/oleObject" Target="../embeddings/oleObject24.bin"/><Relationship Id="rId114" Type="http://schemas.openxmlformats.org/officeDocument/2006/relationships/oleObject" Target="../embeddings/oleObject56.bin"/><Relationship Id="rId60" Type="http://schemas.openxmlformats.org/officeDocument/2006/relationships/image" Target="../media/image29.emf"/><Relationship Id="rId81" Type="http://schemas.openxmlformats.org/officeDocument/2006/relationships/image" Target="../media/image40.emf"/><Relationship Id="rId135" Type="http://schemas.openxmlformats.org/officeDocument/2006/relationships/image" Target="../media/image67.emf"/><Relationship Id="rId156" Type="http://schemas.openxmlformats.org/officeDocument/2006/relationships/oleObject" Target="../embeddings/oleObject77.bin"/><Relationship Id="rId177" Type="http://schemas.openxmlformats.org/officeDocument/2006/relationships/image" Target="../media/image88.emf"/><Relationship Id="rId198" Type="http://schemas.openxmlformats.org/officeDocument/2006/relationships/oleObject" Target="../embeddings/oleObject96.bin"/><Relationship Id="rId202" Type="http://schemas.openxmlformats.org/officeDocument/2006/relationships/oleObject" Target="../embeddings/oleObject98.bin"/><Relationship Id="rId223" Type="http://schemas.openxmlformats.org/officeDocument/2006/relationships/image" Target="../media/image114.emf"/><Relationship Id="rId244" Type="http://schemas.openxmlformats.org/officeDocument/2006/relationships/oleObject" Target="../embeddings/oleObject117.bin"/><Relationship Id="rId18" Type="http://schemas.openxmlformats.org/officeDocument/2006/relationships/image" Target="../media/image8.emf"/><Relationship Id="rId39" Type="http://schemas.openxmlformats.org/officeDocument/2006/relationships/oleObject" Target="../embeddings/oleObject19.bin"/><Relationship Id="rId50" Type="http://schemas.openxmlformats.org/officeDocument/2006/relationships/image" Target="../media/image24.emf"/><Relationship Id="rId104" Type="http://schemas.openxmlformats.org/officeDocument/2006/relationships/oleObject" Target="../embeddings/oleObject51.bin"/><Relationship Id="rId125" Type="http://schemas.openxmlformats.org/officeDocument/2006/relationships/image" Target="../media/image62.emf"/><Relationship Id="rId146" Type="http://schemas.openxmlformats.org/officeDocument/2006/relationships/oleObject" Target="../embeddings/oleObject72.bin"/><Relationship Id="rId167" Type="http://schemas.openxmlformats.org/officeDocument/2006/relationships/image" Target="../media/image83.emf"/><Relationship Id="rId188" Type="http://schemas.openxmlformats.org/officeDocument/2006/relationships/oleObject" Target="../embeddings/oleObject92.bin"/><Relationship Id="rId71" Type="http://schemas.openxmlformats.org/officeDocument/2006/relationships/image" Target="../media/image35.emf"/><Relationship Id="rId92" Type="http://schemas.openxmlformats.org/officeDocument/2006/relationships/oleObject" Target="../embeddings/oleObject45.bin"/><Relationship Id="rId213" Type="http://schemas.openxmlformats.org/officeDocument/2006/relationships/oleObject" Target="../embeddings/oleObject103.bin"/><Relationship Id="rId234" Type="http://schemas.openxmlformats.org/officeDocument/2006/relationships/image" Target="../media/image120.wmf"/><Relationship Id="rId2" Type="http://schemas.openxmlformats.org/officeDocument/2006/relationships/notesSlide" Target="../notesSlides/notesSlide1.xml"/><Relationship Id="rId29" Type="http://schemas.openxmlformats.org/officeDocument/2006/relationships/oleObject" Target="../embeddings/oleObject14.bin"/><Relationship Id="rId40" Type="http://schemas.openxmlformats.org/officeDocument/2006/relationships/image" Target="../media/image19.emf"/><Relationship Id="rId115" Type="http://schemas.openxmlformats.org/officeDocument/2006/relationships/image" Target="../media/image57.emf"/><Relationship Id="rId136" Type="http://schemas.openxmlformats.org/officeDocument/2006/relationships/oleObject" Target="../embeddings/oleObject67.bin"/><Relationship Id="rId157" Type="http://schemas.openxmlformats.org/officeDocument/2006/relationships/image" Target="../media/image78.emf"/><Relationship Id="rId178" Type="http://schemas.openxmlformats.org/officeDocument/2006/relationships/oleObject" Target="../embeddings/oleObject88.bin"/><Relationship Id="rId61" Type="http://schemas.openxmlformats.org/officeDocument/2006/relationships/image" Target="../media/image30.emf"/><Relationship Id="rId82" Type="http://schemas.openxmlformats.org/officeDocument/2006/relationships/oleObject" Target="../embeddings/oleObject40.bin"/><Relationship Id="rId199" Type="http://schemas.openxmlformats.org/officeDocument/2006/relationships/image" Target="../media/image101.emf"/><Relationship Id="rId203" Type="http://schemas.openxmlformats.org/officeDocument/2006/relationships/image" Target="../media/image103.wmf"/><Relationship Id="rId19" Type="http://schemas.openxmlformats.org/officeDocument/2006/relationships/oleObject" Target="../embeddings/oleObject9.bin"/><Relationship Id="rId224" Type="http://schemas.openxmlformats.org/officeDocument/2006/relationships/oleObject" Target="../embeddings/oleObject108.bin"/><Relationship Id="rId245" Type="http://schemas.openxmlformats.org/officeDocument/2006/relationships/image" Target="../media/image126.emf"/><Relationship Id="rId30" Type="http://schemas.openxmlformats.org/officeDocument/2006/relationships/image" Target="../media/image14.emf"/><Relationship Id="rId105" Type="http://schemas.openxmlformats.org/officeDocument/2006/relationships/image" Target="../media/image52.emf"/><Relationship Id="rId126" Type="http://schemas.openxmlformats.org/officeDocument/2006/relationships/oleObject" Target="../embeddings/oleObject62.bin"/><Relationship Id="rId147" Type="http://schemas.openxmlformats.org/officeDocument/2006/relationships/image" Target="../media/image73.emf"/><Relationship Id="rId168" Type="http://schemas.openxmlformats.org/officeDocument/2006/relationships/oleObject" Target="../embeddings/oleObject83.bin"/><Relationship Id="rId51" Type="http://schemas.openxmlformats.org/officeDocument/2006/relationships/oleObject" Target="../embeddings/oleObject25.bin"/><Relationship Id="rId72" Type="http://schemas.openxmlformats.org/officeDocument/2006/relationships/oleObject" Target="../embeddings/oleObject35.bin"/><Relationship Id="rId93" Type="http://schemas.openxmlformats.org/officeDocument/2006/relationships/image" Target="../media/image46.emf"/><Relationship Id="rId189" Type="http://schemas.openxmlformats.org/officeDocument/2006/relationships/image" Target="../media/image95.emf"/><Relationship Id="rId3" Type="http://schemas.openxmlformats.org/officeDocument/2006/relationships/oleObject" Target="../embeddings/oleObject1.bin"/><Relationship Id="rId214" Type="http://schemas.openxmlformats.org/officeDocument/2006/relationships/image" Target="../media/image109.emf"/><Relationship Id="rId235" Type="http://schemas.openxmlformats.org/officeDocument/2006/relationships/oleObject" Target="../embeddings/oleObject113.bin"/><Relationship Id="rId116" Type="http://schemas.openxmlformats.org/officeDocument/2006/relationships/oleObject" Target="../embeddings/oleObject57.bin"/><Relationship Id="rId137" Type="http://schemas.openxmlformats.org/officeDocument/2006/relationships/image" Target="../media/image68.emf"/><Relationship Id="rId158" Type="http://schemas.openxmlformats.org/officeDocument/2006/relationships/oleObject" Target="../embeddings/oleObject78.bin"/><Relationship Id="rId20" Type="http://schemas.openxmlformats.org/officeDocument/2006/relationships/image" Target="../media/image9.emf"/><Relationship Id="rId41" Type="http://schemas.openxmlformats.org/officeDocument/2006/relationships/oleObject" Target="../embeddings/oleObject20.bin"/><Relationship Id="rId62" Type="http://schemas.openxmlformats.org/officeDocument/2006/relationships/oleObject" Target="../embeddings/oleObject30.bin"/><Relationship Id="rId83" Type="http://schemas.openxmlformats.org/officeDocument/2006/relationships/image" Target="../media/image41.emf"/><Relationship Id="rId179" Type="http://schemas.openxmlformats.org/officeDocument/2006/relationships/image" Target="../media/image89.emf"/><Relationship Id="rId190" Type="http://schemas.openxmlformats.org/officeDocument/2006/relationships/image" Target="../media/image96.emf"/><Relationship Id="rId204" Type="http://schemas.openxmlformats.org/officeDocument/2006/relationships/oleObject" Target="../embeddings/oleObject99.bin"/><Relationship Id="rId225" Type="http://schemas.openxmlformats.org/officeDocument/2006/relationships/image" Target="../media/image115.emf"/><Relationship Id="rId246" Type="http://schemas.openxmlformats.org/officeDocument/2006/relationships/oleObject" Target="../embeddings/oleObject118.bin"/><Relationship Id="rId106" Type="http://schemas.openxmlformats.org/officeDocument/2006/relationships/oleObject" Target="../embeddings/oleObject52.bin"/><Relationship Id="rId127" Type="http://schemas.openxmlformats.org/officeDocument/2006/relationships/image" Target="../media/image63.emf"/><Relationship Id="rId10" Type="http://schemas.openxmlformats.org/officeDocument/2006/relationships/image" Target="../media/image4.emf"/><Relationship Id="rId31" Type="http://schemas.openxmlformats.org/officeDocument/2006/relationships/oleObject" Target="../embeddings/oleObject15.bin"/><Relationship Id="rId52" Type="http://schemas.openxmlformats.org/officeDocument/2006/relationships/image" Target="../media/image25.emf"/><Relationship Id="rId73" Type="http://schemas.openxmlformats.org/officeDocument/2006/relationships/image" Target="../media/image36.emf"/><Relationship Id="rId94" Type="http://schemas.openxmlformats.org/officeDocument/2006/relationships/oleObject" Target="../embeddings/oleObject46.bin"/><Relationship Id="rId148" Type="http://schemas.openxmlformats.org/officeDocument/2006/relationships/oleObject" Target="../embeddings/oleObject73.bin"/><Relationship Id="rId169" Type="http://schemas.openxmlformats.org/officeDocument/2006/relationships/image" Target="../media/image8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AutoShape 86">
            <a:extLst>
              <a:ext uri="{FF2B5EF4-FFF2-40B4-BE49-F238E27FC236}">
                <a16:creationId xmlns:a16="http://schemas.microsoft.com/office/drawing/2014/main" id="{A9909FE4-1FAA-4C34-B232-53426BDBA76F}"/>
              </a:ext>
            </a:extLst>
          </p:cNvPr>
          <p:cNvSpPr>
            <a:spLocks noChangeArrowheads="1"/>
          </p:cNvSpPr>
          <p:nvPr/>
        </p:nvSpPr>
        <p:spPr bwMode="auto">
          <a:xfrm>
            <a:off x="3421668" y="6402246"/>
            <a:ext cx="3071955" cy="404310"/>
          </a:xfrm>
          <a:prstGeom prst="roundRect">
            <a:avLst>
              <a:gd name="adj" fmla="val 8352"/>
            </a:avLst>
          </a:prstGeom>
          <a:solidFill>
            <a:schemeClr val="bg1"/>
          </a:solidFill>
          <a:ln w="6350">
            <a:solidFill>
              <a:srgbClr val="008000"/>
            </a:solidFill>
            <a:round/>
            <a:headEnd/>
            <a:tailEnd/>
          </a:ln>
        </p:spPr>
        <p:txBody>
          <a:bodyPr wrap="none" anchor="ctr"/>
          <a:lstStyle/>
          <a:p>
            <a:pPr marL="180975" indent="-180975"/>
            <a:endParaRPr lang="en-GB"/>
          </a:p>
          <a:p>
            <a:pPr marL="180975" indent="-180975"/>
            <a:endParaRPr lang="en-GB" dirty="0"/>
          </a:p>
        </p:txBody>
      </p:sp>
      <p:sp>
        <p:nvSpPr>
          <p:cNvPr id="1840" name="AutoShape 86"/>
          <p:cNvSpPr>
            <a:spLocks noChangeArrowheads="1"/>
          </p:cNvSpPr>
          <p:nvPr/>
        </p:nvSpPr>
        <p:spPr bwMode="auto">
          <a:xfrm>
            <a:off x="3408373" y="2167053"/>
            <a:ext cx="3095807" cy="586674"/>
          </a:xfrm>
          <a:prstGeom prst="roundRect">
            <a:avLst>
              <a:gd name="adj" fmla="val 10148"/>
            </a:avLst>
          </a:prstGeom>
          <a:gradFill flip="none" rotWithShape="1">
            <a:gsLst>
              <a:gs pos="80000">
                <a:srgbClr val="B15900">
                  <a:alpha val="50000"/>
                </a:srgbClr>
              </a:gs>
              <a:gs pos="0">
                <a:schemeClr val="bg1"/>
              </a:gs>
            </a:gsLst>
            <a:lin ang="16200000" scaled="0"/>
            <a:tileRect/>
          </a:gradFill>
          <a:ln w="6350">
            <a:solidFill>
              <a:srgbClr val="F48018"/>
            </a:solidFill>
            <a:round/>
            <a:headEnd/>
            <a:tailEnd/>
          </a:ln>
          <a:effectLst/>
        </p:spPr>
        <p:txBody>
          <a:bodyPr wrap="none" anchor="ctr"/>
          <a:lstStyle/>
          <a:p>
            <a:pPr marL="180975" indent="-180975"/>
            <a:endParaRPr lang="en-GB"/>
          </a:p>
          <a:p>
            <a:pPr marL="180975" indent="-180975"/>
            <a:endParaRPr lang="en-GB" dirty="0"/>
          </a:p>
        </p:txBody>
      </p:sp>
      <p:sp>
        <p:nvSpPr>
          <p:cNvPr id="1841" name="AutoShape 86"/>
          <p:cNvSpPr>
            <a:spLocks noChangeArrowheads="1"/>
          </p:cNvSpPr>
          <p:nvPr/>
        </p:nvSpPr>
        <p:spPr bwMode="auto">
          <a:xfrm>
            <a:off x="3406968" y="2802135"/>
            <a:ext cx="3097213" cy="687045"/>
          </a:xfrm>
          <a:prstGeom prst="roundRect">
            <a:avLst>
              <a:gd name="adj" fmla="val 6162"/>
            </a:avLst>
          </a:prstGeom>
          <a:gradFill flip="none" rotWithShape="1">
            <a:gsLst>
              <a:gs pos="90000">
                <a:srgbClr val="B6304D">
                  <a:alpha val="50000"/>
                </a:srgbClr>
              </a:gs>
              <a:gs pos="0">
                <a:schemeClr val="bg1"/>
              </a:gs>
            </a:gsLst>
            <a:lin ang="16200000" scaled="0"/>
            <a:tileRect/>
          </a:gradFill>
          <a:ln w="6350">
            <a:solidFill>
              <a:srgbClr val="B6304D"/>
            </a:solidFill>
            <a:round/>
            <a:headEnd/>
            <a:tailEnd/>
          </a:ln>
          <a:effectLst/>
        </p:spPr>
        <p:txBody>
          <a:bodyPr wrap="none" anchor="ctr"/>
          <a:lstStyle/>
          <a:p>
            <a:pPr marL="180975" indent="-180975"/>
            <a:endParaRPr lang="en-GB" dirty="0"/>
          </a:p>
          <a:p>
            <a:pPr marL="180975" indent="-180975"/>
            <a:endParaRPr lang="en-GB" dirty="0"/>
          </a:p>
        </p:txBody>
      </p:sp>
      <p:sp>
        <p:nvSpPr>
          <p:cNvPr id="1843" name="AutoShape 558"/>
          <p:cNvSpPr>
            <a:spLocks noChangeArrowheads="1"/>
          </p:cNvSpPr>
          <p:nvPr/>
        </p:nvSpPr>
        <p:spPr bwMode="auto">
          <a:xfrm>
            <a:off x="5966018" y="2949431"/>
            <a:ext cx="492125" cy="357188"/>
          </a:xfrm>
          <a:prstGeom prst="hexagon">
            <a:avLst>
              <a:gd name="adj" fmla="val 34444"/>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44" name="AutoShape 559"/>
          <p:cNvSpPr>
            <a:spLocks noChangeArrowheads="1"/>
          </p:cNvSpPr>
          <p:nvPr/>
        </p:nvSpPr>
        <p:spPr bwMode="auto">
          <a:xfrm>
            <a:off x="5373881" y="2949431"/>
            <a:ext cx="492125" cy="357188"/>
          </a:xfrm>
          <a:prstGeom prst="hexagon">
            <a:avLst>
              <a:gd name="adj" fmla="val 34444"/>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45" name="Text Box 560"/>
          <p:cNvSpPr txBox="1">
            <a:spLocks noChangeArrowheads="1"/>
          </p:cNvSpPr>
          <p:nvPr/>
        </p:nvSpPr>
        <p:spPr bwMode="auto">
          <a:xfrm>
            <a:off x="5286567" y="3284432"/>
            <a:ext cx="651851" cy="158257"/>
          </a:xfrm>
          <a:prstGeom prst="rect">
            <a:avLst/>
          </a:prstGeom>
          <a:noFill/>
          <a:ln w="9525">
            <a:noFill/>
            <a:miter lim="800000"/>
            <a:headEnd/>
            <a:tailEnd/>
          </a:ln>
          <a:effectLst/>
        </p:spPr>
        <p:txBody>
          <a:bodyPr wrap="square" lIns="95764" tIns="47883" rIns="95764" bIns="47883">
            <a:spAutoFit/>
          </a:bodyPr>
          <a:lstStyle/>
          <a:p>
            <a:pPr algn="ctr" defTabSz="957263"/>
            <a:r>
              <a:rPr lang="en-GB" sz="400" baseline="0" dirty="0"/>
              <a:t>12C </a:t>
            </a:r>
            <a:r>
              <a:rPr lang="en-GB" sz="400" baseline="0" dirty="0" err="1"/>
              <a:t>Propargite</a:t>
            </a:r>
            <a:endParaRPr lang="en-US" sz="400" baseline="0" dirty="0"/>
          </a:p>
        </p:txBody>
      </p:sp>
      <p:sp>
        <p:nvSpPr>
          <p:cNvPr id="1846" name="Text Box 561"/>
          <p:cNvSpPr txBox="1">
            <a:spLocks noChangeArrowheads="1"/>
          </p:cNvSpPr>
          <p:nvPr/>
        </p:nvSpPr>
        <p:spPr bwMode="auto">
          <a:xfrm>
            <a:off x="5886644" y="3297132"/>
            <a:ext cx="642938" cy="158257"/>
          </a:xfrm>
          <a:prstGeom prst="rect">
            <a:avLst/>
          </a:prstGeom>
          <a:noFill/>
          <a:ln w="9525">
            <a:noFill/>
            <a:miter lim="800000"/>
            <a:headEnd/>
            <a:tailEnd/>
          </a:ln>
          <a:effectLst/>
        </p:spPr>
        <p:txBody>
          <a:bodyPr wrap="square" lIns="95764" tIns="47883" rIns="95764" bIns="47883">
            <a:spAutoFit/>
          </a:bodyPr>
          <a:lstStyle/>
          <a:p>
            <a:pPr algn="ctr" defTabSz="957263"/>
            <a:r>
              <a:rPr lang="en-GB" sz="400" baseline="0" dirty="0"/>
              <a:t>12D Tetradifon</a:t>
            </a:r>
            <a:endParaRPr lang="en-US" sz="400" baseline="0" dirty="0"/>
          </a:p>
        </p:txBody>
      </p:sp>
      <p:sp>
        <p:nvSpPr>
          <p:cNvPr id="1847" name="AutoShape 567"/>
          <p:cNvSpPr>
            <a:spLocks noChangeArrowheads="1"/>
          </p:cNvSpPr>
          <p:nvPr/>
        </p:nvSpPr>
        <p:spPr bwMode="auto">
          <a:xfrm>
            <a:off x="3441893" y="2885931"/>
            <a:ext cx="493713" cy="357188"/>
          </a:xfrm>
          <a:prstGeom prst="hexagon">
            <a:avLst>
              <a:gd name="adj" fmla="val 34556"/>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48" name="AutoShape 569"/>
          <p:cNvSpPr>
            <a:spLocks noChangeArrowheads="1"/>
          </p:cNvSpPr>
          <p:nvPr/>
        </p:nvSpPr>
        <p:spPr bwMode="auto">
          <a:xfrm>
            <a:off x="3951481" y="2931969"/>
            <a:ext cx="492125" cy="357187"/>
          </a:xfrm>
          <a:prstGeom prst="hexagon">
            <a:avLst>
              <a:gd name="adj" fmla="val 34444"/>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49" name="AutoShape 570"/>
          <p:cNvSpPr>
            <a:spLocks noChangeArrowheads="1"/>
          </p:cNvSpPr>
          <p:nvPr/>
        </p:nvSpPr>
        <p:spPr bwMode="auto">
          <a:xfrm>
            <a:off x="4321368" y="3106594"/>
            <a:ext cx="488950" cy="357187"/>
          </a:xfrm>
          <a:prstGeom prst="hexagon">
            <a:avLst>
              <a:gd name="adj" fmla="val 34222"/>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50" name="AutoShape 571"/>
          <p:cNvSpPr>
            <a:spLocks noChangeArrowheads="1"/>
          </p:cNvSpPr>
          <p:nvPr/>
        </p:nvSpPr>
        <p:spPr bwMode="auto">
          <a:xfrm>
            <a:off x="4680143" y="2927206"/>
            <a:ext cx="493713" cy="357188"/>
          </a:xfrm>
          <a:prstGeom prst="hexagon">
            <a:avLst>
              <a:gd name="adj" fmla="val 34556"/>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51" name="Text Box 572"/>
          <p:cNvSpPr txBox="1">
            <a:spLocks noChangeArrowheads="1"/>
          </p:cNvSpPr>
          <p:nvPr/>
        </p:nvSpPr>
        <p:spPr bwMode="auto">
          <a:xfrm>
            <a:off x="4695864" y="3270106"/>
            <a:ext cx="966260" cy="219812"/>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12B</a:t>
            </a:r>
          </a:p>
          <a:p>
            <a:pPr defTabSz="957263"/>
            <a:r>
              <a:rPr lang="en-GB" sz="400" baseline="0" dirty="0"/>
              <a:t>Organotin miticides</a:t>
            </a:r>
            <a:endParaRPr lang="en-US" sz="400" baseline="0" dirty="0"/>
          </a:p>
        </p:txBody>
      </p:sp>
      <p:sp>
        <p:nvSpPr>
          <p:cNvPr id="1852" name="Text Box 603"/>
          <p:cNvSpPr txBox="1">
            <a:spLocks noChangeArrowheads="1"/>
          </p:cNvSpPr>
          <p:nvPr/>
        </p:nvSpPr>
        <p:spPr bwMode="auto">
          <a:xfrm>
            <a:off x="3467293" y="3120881"/>
            <a:ext cx="423863"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Diafenthiuron</a:t>
            </a:r>
            <a:r>
              <a:rPr lang="en-US" sz="300" baseline="0" dirty="0"/>
              <a:t> </a:t>
            </a:r>
          </a:p>
        </p:txBody>
      </p:sp>
      <p:sp>
        <p:nvSpPr>
          <p:cNvPr id="1853" name="Text Box 604"/>
          <p:cNvSpPr txBox="1">
            <a:spLocks noChangeArrowheads="1"/>
          </p:cNvSpPr>
          <p:nvPr/>
        </p:nvSpPr>
        <p:spPr bwMode="auto">
          <a:xfrm>
            <a:off x="4000693" y="3165331"/>
            <a:ext cx="381000"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Azocyclotin</a:t>
            </a:r>
            <a:endParaRPr lang="en-US" sz="300" baseline="0" dirty="0"/>
          </a:p>
        </p:txBody>
      </p:sp>
      <p:sp>
        <p:nvSpPr>
          <p:cNvPr id="1854" name="Text Box 605"/>
          <p:cNvSpPr txBox="1">
            <a:spLocks noChangeArrowheads="1"/>
          </p:cNvSpPr>
          <p:nvPr/>
        </p:nvSpPr>
        <p:spPr bwMode="auto">
          <a:xfrm>
            <a:off x="4378518" y="3331782"/>
            <a:ext cx="368300"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Cyhexatin</a:t>
            </a:r>
            <a:r>
              <a:rPr lang="en-US" sz="300" baseline="0" dirty="0"/>
              <a:t> </a:t>
            </a:r>
          </a:p>
        </p:txBody>
      </p:sp>
      <p:sp>
        <p:nvSpPr>
          <p:cNvPr id="1855" name="Text Box 606"/>
          <p:cNvSpPr txBox="1">
            <a:spLocks noChangeArrowheads="1"/>
          </p:cNvSpPr>
          <p:nvPr/>
        </p:nvSpPr>
        <p:spPr bwMode="auto">
          <a:xfrm>
            <a:off x="4707131" y="3152631"/>
            <a:ext cx="463550" cy="168275"/>
          </a:xfrm>
          <a:prstGeom prst="rect">
            <a:avLst/>
          </a:prstGeom>
          <a:noFill/>
          <a:ln w="9525">
            <a:noFill/>
            <a:miter lim="800000"/>
            <a:headEnd/>
            <a:tailEnd/>
          </a:ln>
          <a:effectLst/>
        </p:spPr>
        <p:txBody>
          <a:bodyPr lIns="95764" tIns="47883" rIns="95764" bIns="47883">
            <a:spAutoFit/>
          </a:bodyPr>
          <a:lstStyle/>
          <a:p>
            <a:pPr algn="ctr" defTabSz="957263">
              <a:lnSpc>
                <a:spcPct val="80000"/>
              </a:lnSpc>
            </a:pPr>
            <a:r>
              <a:rPr lang="en-GB" sz="300" baseline="0" dirty="0"/>
              <a:t>Fenbutatin oxide</a:t>
            </a:r>
            <a:r>
              <a:rPr lang="en-US" sz="300" baseline="0" dirty="0"/>
              <a:t> </a:t>
            </a:r>
          </a:p>
        </p:txBody>
      </p:sp>
      <p:sp>
        <p:nvSpPr>
          <p:cNvPr id="1856" name="Text Box 607"/>
          <p:cNvSpPr txBox="1">
            <a:spLocks noChangeArrowheads="1"/>
          </p:cNvSpPr>
          <p:nvPr/>
        </p:nvSpPr>
        <p:spPr bwMode="auto">
          <a:xfrm>
            <a:off x="5437381" y="3187556"/>
            <a:ext cx="374650"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Propargite</a:t>
            </a:r>
            <a:r>
              <a:rPr lang="en-US" sz="300" baseline="0" dirty="0"/>
              <a:t> </a:t>
            </a:r>
          </a:p>
        </p:txBody>
      </p:sp>
      <p:sp>
        <p:nvSpPr>
          <p:cNvPr id="1857" name="Text Box 608"/>
          <p:cNvSpPr txBox="1">
            <a:spLocks noChangeArrowheads="1"/>
          </p:cNvSpPr>
          <p:nvPr/>
        </p:nvSpPr>
        <p:spPr bwMode="auto">
          <a:xfrm>
            <a:off x="6019993" y="3182794"/>
            <a:ext cx="371475"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Tetradifon</a:t>
            </a:r>
            <a:r>
              <a:rPr lang="en-US" sz="300" baseline="0" dirty="0"/>
              <a:t> </a:t>
            </a:r>
          </a:p>
        </p:txBody>
      </p:sp>
      <p:sp>
        <p:nvSpPr>
          <p:cNvPr id="1866" name="Text Box 573"/>
          <p:cNvSpPr txBox="1">
            <a:spLocks noChangeArrowheads="1"/>
          </p:cNvSpPr>
          <p:nvPr/>
        </p:nvSpPr>
        <p:spPr bwMode="auto">
          <a:xfrm>
            <a:off x="3376806" y="3217719"/>
            <a:ext cx="584200" cy="219812"/>
          </a:xfrm>
          <a:prstGeom prst="rect">
            <a:avLst/>
          </a:prstGeom>
          <a:noFill/>
          <a:ln w="9525">
            <a:noFill/>
            <a:miter lim="800000"/>
            <a:headEnd/>
            <a:tailEnd/>
          </a:ln>
          <a:effectLst/>
        </p:spPr>
        <p:txBody>
          <a:bodyPr lIns="95764" tIns="47883" rIns="95764" bIns="47883">
            <a:spAutoFit/>
          </a:bodyPr>
          <a:lstStyle/>
          <a:p>
            <a:pPr algn="ctr" defTabSz="957263"/>
            <a:r>
              <a:rPr lang="en-GB" sz="400" baseline="0" dirty="0"/>
              <a:t>12A Diafenthiuron</a:t>
            </a:r>
            <a:endParaRPr lang="en-US" sz="400" baseline="0" dirty="0"/>
          </a:p>
        </p:txBody>
      </p:sp>
      <p:sp>
        <p:nvSpPr>
          <p:cNvPr id="1867" name="AutoShape 86"/>
          <p:cNvSpPr>
            <a:spLocks noChangeArrowheads="1"/>
          </p:cNvSpPr>
          <p:nvPr/>
        </p:nvSpPr>
        <p:spPr bwMode="auto">
          <a:xfrm>
            <a:off x="3401626" y="3543194"/>
            <a:ext cx="1376363" cy="751552"/>
          </a:xfrm>
          <a:prstGeom prst="roundRect">
            <a:avLst>
              <a:gd name="adj" fmla="val 8727"/>
            </a:avLst>
          </a:prstGeom>
          <a:gradFill flip="none" rotWithShape="1">
            <a:gsLst>
              <a:gs pos="90000">
                <a:srgbClr val="B6304D">
                  <a:alpha val="50000"/>
                </a:srgbClr>
              </a:gs>
              <a:gs pos="0">
                <a:schemeClr val="bg1"/>
              </a:gs>
            </a:gsLst>
            <a:lin ang="16200000" scaled="0"/>
            <a:tileRect/>
          </a:gradFill>
          <a:ln w="6350">
            <a:solidFill>
              <a:srgbClr val="B6304D"/>
            </a:solidFill>
            <a:round/>
            <a:headEnd/>
            <a:tailEnd/>
          </a:ln>
          <a:effectLst/>
        </p:spPr>
        <p:txBody>
          <a:bodyPr wrap="none" anchor="ctr"/>
          <a:lstStyle/>
          <a:p>
            <a:pPr marL="180975" indent="-180975"/>
            <a:endParaRPr lang="en-GB" dirty="0"/>
          </a:p>
          <a:p>
            <a:pPr marL="180975" indent="-180975"/>
            <a:endParaRPr lang="en-GB" dirty="0"/>
          </a:p>
        </p:txBody>
      </p:sp>
      <p:sp>
        <p:nvSpPr>
          <p:cNvPr id="1868" name="AutoShape 86"/>
          <p:cNvSpPr>
            <a:spLocks noChangeArrowheads="1"/>
          </p:cNvSpPr>
          <p:nvPr/>
        </p:nvSpPr>
        <p:spPr bwMode="auto">
          <a:xfrm>
            <a:off x="4835433" y="3538580"/>
            <a:ext cx="1665182" cy="745695"/>
          </a:xfrm>
          <a:prstGeom prst="roundRect">
            <a:avLst>
              <a:gd name="adj" fmla="val 7949"/>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1869" name="AutoShape 378"/>
          <p:cNvSpPr>
            <a:spLocks noChangeArrowheads="1"/>
          </p:cNvSpPr>
          <p:nvPr/>
        </p:nvSpPr>
        <p:spPr bwMode="auto">
          <a:xfrm>
            <a:off x="4890043" y="3704716"/>
            <a:ext cx="484187"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70" name="AutoShape 379"/>
          <p:cNvSpPr>
            <a:spLocks noChangeArrowheads="1"/>
          </p:cNvSpPr>
          <p:nvPr/>
        </p:nvSpPr>
        <p:spPr bwMode="auto">
          <a:xfrm>
            <a:off x="5250405" y="3885691"/>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71" name="AutoShape 380"/>
          <p:cNvSpPr>
            <a:spLocks noChangeArrowheads="1"/>
          </p:cNvSpPr>
          <p:nvPr/>
        </p:nvSpPr>
        <p:spPr bwMode="auto">
          <a:xfrm>
            <a:off x="5974305" y="3880929"/>
            <a:ext cx="485775" cy="357187"/>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72" name="AutoShape 381"/>
          <p:cNvSpPr>
            <a:spLocks noChangeArrowheads="1"/>
          </p:cNvSpPr>
          <p:nvPr/>
        </p:nvSpPr>
        <p:spPr bwMode="auto">
          <a:xfrm>
            <a:off x="5612355" y="3703129"/>
            <a:ext cx="485775" cy="357187"/>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73" name="Text Box 417"/>
          <p:cNvSpPr txBox="1">
            <a:spLocks noChangeArrowheads="1"/>
          </p:cNvSpPr>
          <p:nvPr/>
        </p:nvSpPr>
        <p:spPr bwMode="auto">
          <a:xfrm>
            <a:off x="4939255" y="3942841"/>
            <a:ext cx="368300"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Bensultap</a:t>
            </a:r>
            <a:r>
              <a:rPr lang="en-US" sz="300" baseline="0" dirty="0"/>
              <a:t> </a:t>
            </a:r>
          </a:p>
        </p:txBody>
      </p:sp>
      <p:sp>
        <p:nvSpPr>
          <p:cNvPr id="1878" name="Text Box 834"/>
          <p:cNvSpPr txBox="1">
            <a:spLocks noChangeArrowheads="1"/>
          </p:cNvSpPr>
          <p:nvPr/>
        </p:nvSpPr>
        <p:spPr bwMode="auto">
          <a:xfrm>
            <a:off x="5664743" y="3938079"/>
            <a:ext cx="392112"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Thiocyclam</a:t>
            </a:r>
            <a:r>
              <a:rPr lang="en-US" sz="300" baseline="0" dirty="0"/>
              <a:t> </a:t>
            </a:r>
          </a:p>
        </p:txBody>
      </p:sp>
      <p:sp>
        <p:nvSpPr>
          <p:cNvPr id="1879" name="Text Box 835"/>
          <p:cNvSpPr txBox="1">
            <a:spLocks noChangeArrowheads="1"/>
          </p:cNvSpPr>
          <p:nvPr/>
        </p:nvSpPr>
        <p:spPr bwMode="auto">
          <a:xfrm>
            <a:off x="6023518" y="4084129"/>
            <a:ext cx="376237" cy="187325"/>
          </a:xfrm>
          <a:prstGeom prst="rect">
            <a:avLst/>
          </a:prstGeom>
          <a:noFill/>
          <a:ln w="9525">
            <a:noFill/>
            <a:miter lim="800000"/>
            <a:headEnd/>
            <a:tailEnd/>
          </a:ln>
          <a:effectLst/>
        </p:spPr>
        <p:txBody>
          <a:bodyPr wrap="none" lIns="95764" tIns="47883" rIns="95764" bIns="47883">
            <a:spAutoFit/>
          </a:bodyPr>
          <a:lstStyle/>
          <a:p>
            <a:pPr algn="ctr" defTabSz="957263"/>
            <a:r>
              <a:rPr lang="en-GB" sz="300" baseline="0" dirty="0"/>
              <a:t>Thiosultap</a:t>
            </a:r>
            <a:r>
              <a:rPr lang="en-US" sz="300" baseline="0" dirty="0"/>
              <a:t>-</a:t>
            </a:r>
          </a:p>
          <a:p>
            <a:pPr algn="ctr" defTabSz="957263"/>
            <a:r>
              <a:rPr lang="en-GB" sz="300" baseline="0" dirty="0"/>
              <a:t>sodium</a:t>
            </a:r>
            <a:endParaRPr lang="en-US" sz="300" baseline="0" dirty="0"/>
          </a:p>
        </p:txBody>
      </p:sp>
      <p:sp>
        <p:nvSpPr>
          <p:cNvPr id="1880" name="Text Box 848"/>
          <p:cNvSpPr txBox="1">
            <a:spLocks noChangeArrowheads="1"/>
          </p:cNvSpPr>
          <p:nvPr/>
        </p:nvSpPr>
        <p:spPr bwMode="auto">
          <a:xfrm>
            <a:off x="5253580" y="4095241"/>
            <a:ext cx="484188" cy="189034"/>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Cartap</a:t>
            </a:r>
          </a:p>
          <a:p>
            <a:pPr algn="ctr" defTabSz="957263"/>
            <a:r>
              <a:rPr lang="en-GB" sz="300" baseline="0" dirty="0"/>
              <a:t>hydrochloride</a:t>
            </a:r>
            <a:endParaRPr lang="en-US" sz="300" baseline="0" dirty="0"/>
          </a:p>
        </p:txBody>
      </p:sp>
      <p:sp>
        <p:nvSpPr>
          <p:cNvPr id="1881" name="AutoShape 564"/>
          <p:cNvSpPr>
            <a:spLocks noChangeArrowheads="1"/>
          </p:cNvSpPr>
          <p:nvPr/>
        </p:nvSpPr>
        <p:spPr bwMode="auto">
          <a:xfrm>
            <a:off x="3551473" y="3703404"/>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82" name="AutoShape 565"/>
          <p:cNvSpPr>
            <a:spLocks noChangeArrowheads="1"/>
          </p:cNvSpPr>
          <p:nvPr/>
        </p:nvSpPr>
        <p:spPr bwMode="auto">
          <a:xfrm>
            <a:off x="3917858" y="3886952"/>
            <a:ext cx="484187" cy="342582"/>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83" name="Text Box 609"/>
          <p:cNvSpPr txBox="1">
            <a:spLocks noChangeArrowheads="1"/>
          </p:cNvSpPr>
          <p:nvPr/>
        </p:nvSpPr>
        <p:spPr bwMode="auto">
          <a:xfrm>
            <a:off x="3577023" y="3944531"/>
            <a:ext cx="415925"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Chlorfenapyr</a:t>
            </a:r>
            <a:r>
              <a:rPr lang="en-US" sz="300" baseline="0" dirty="0"/>
              <a:t> </a:t>
            </a:r>
          </a:p>
        </p:txBody>
      </p:sp>
      <p:sp>
        <p:nvSpPr>
          <p:cNvPr id="1884" name="Text Box 610"/>
          <p:cNvSpPr txBox="1">
            <a:spLocks noChangeArrowheads="1"/>
          </p:cNvSpPr>
          <p:nvPr/>
        </p:nvSpPr>
        <p:spPr bwMode="auto">
          <a:xfrm>
            <a:off x="4010303" y="4107351"/>
            <a:ext cx="307975"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DNOC</a:t>
            </a:r>
            <a:r>
              <a:rPr lang="en-US" sz="200" baseline="0" dirty="0"/>
              <a:t> </a:t>
            </a:r>
          </a:p>
        </p:txBody>
      </p:sp>
      <p:sp>
        <p:nvSpPr>
          <p:cNvPr id="1887" name="Text Box 311"/>
          <p:cNvSpPr txBox="1">
            <a:spLocks noChangeArrowheads="1"/>
          </p:cNvSpPr>
          <p:nvPr/>
        </p:nvSpPr>
        <p:spPr bwMode="auto">
          <a:xfrm>
            <a:off x="4819882" y="4040821"/>
            <a:ext cx="603250" cy="219812"/>
          </a:xfrm>
          <a:prstGeom prst="rect">
            <a:avLst/>
          </a:prstGeom>
          <a:noFill/>
          <a:ln w="9525">
            <a:noFill/>
            <a:miter lim="800000"/>
            <a:headEnd/>
            <a:tailEnd/>
          </a:ln>
          <a:effectLst/>
        </p:spPr>
        <p:txBody>
          <a:bodyPr lIns="95764" tIns="47883" rIns="95764" bIns="47883">
            <a:spAutoFit/>
          </a:bodyPr>
          <a:lstStyle/>
          <a:p>
            <a:pPr defTabSz="957263"/>
            <a:r>
              <a:rPr lang="en-GB" sz="400" baseline="0" dirty="0"/>
              <a:t>14 Nereistoxin</a:t>
            </a:r>
          </a:p>
          <a:p>
            <a:pPr defTabSz="957263"/>
            <a:r>
              <a:rPr lang="en-GB" sz="400" baseline="0" dirty="0"/>
              <a:t>     analogues</a:t>
            </a:r>
            <a:endParaRPr lang="en-US" sz="400" baseline="0" dirty="0"/>
          </a:p>
        </p:txBody>
      </p:sp>
      <p:sp>
        <p:nvSpPr>
          <p:cNvPr id="1910" name="AutoShape 86"/>
          <p:cNvSpPr>
            <a:spLocks noChangeArrowheads="1"/>
          </p:cNvSpPr>
          <p:nvPr/>
        </p:nvSpPr>
        <p:spPr bwMode="auto">
          <a:xfrm>
            <a:off x="3421668" y="5737418"/>
            <a:ext cx="764348" cy="607256"/>
          </a:xfrm>
          <a:prstGeom prst="roundRect">
            <a:avLst>
              <a:gd name="adj" fmla="val 8602"/>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1911" name="AutoShape 86"/>
          <p:cNvSpPr>
            <a:spLocks noChangeArrowheads="1"/>
          </p:cNvSpPr>
          <p:nvPr/>
        </p:nvSpPr>
        <p:spPr bwMode="auto">
          <a:xfrm>
            <a:off x="4226788" y="5731068"/>
            <a:ext cx="2267905" cy="613606"/>
          </a:xfrm>
          <a:prstGeom prst="roundRect">
            <a:avLst>
              <a:gd name="adj" fmla="val 8602"/>
            </a:avLst>
          </a:prstGeom>
          <a:gradFill flip="none" rotWithShape="1">
            <a:gsLst>
              <a:gs pos="90000">
                <a:srgbClr val="B6304D">
                  <a:alpha val="50000"/>
                </a:srgbClr>
              </a:gs>
              <a:gs pos="0">
                <a:schemeClr val="bg1"/>
              </a:gs>
            </a:gsLst>
            <a:lin ang="16200000" scaled="0"/>
            <a:tileRect/>
          </a:gradFill>
          <a:ln w="6350">
            <a:solidFill>
              <a:srgbClr val="B6304D"/>
            </a:solidFill>
            <a:round/>
            <a:headEnd/>
            <a:tailEnd/>
          </a:ln>
          <a:effectLst/>
        </p:spPr>
        <p:txBody>
          <a:bodyPr wrap="none" anchor="ctr"/>
          <a:lstStyle/>
          <a:p>
            <a:pPr marL="180975" indent="-180975"/>
            <a:endParaRPr lang="en-GB" dirty="0"/>
          </a:p>
          <a:p>
            <a:pPr marL="180975" indent="-180975"/>
            <a:endParaRPr lang="en-GB" dirty="0"/>
          </a:p>
        </p:txBody>
      </p:sp>
      <p:sp>
        <p:nvSpPr>
          <p:cNvPr id="1912" name="AutoShape 675"/>
          <p:cNvSpPr>
            <a:spLocks noChangeArrowheads="1"/>
          </p:cNvSpPr>
          <p:nvPr/>
        </p:nvSpPr>
        <p:spPr bwMode="auto">
          <a:xfrm>
            <a:off x="3483356" y="5923555"/>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13" name="AutoShape 679"/>
          <p:cNvSpPr>
            <a:spLocks noChangeArrowheads="1"/>
          </p:cNvSpPr>
          <p:nvPr/>
        </p:nvSpPr>
        <p:spPr bwMode="auto">
          <a:xfrm>
            <a:off x="4275741" y="5855846"/>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16" name="Text Box 810"/>
          <p:cNvSpPr txBox="1">
            <a:spLocks noChangeArrowheads="1"/>
          </p:cNvSpPr>
          <p:nvPr/>
        </p:nvSpPr>
        <p:spPr bwMode="auto">
          <a:xfrm>
            <a:off x="3554794" y="6128978"/>
            <a:ext cx="330200"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Amitraz</a:t>
            </a:r>
            <a:r>
              <a:rPr lang="en-US" sz="300" baseline="0" dirty="0"/>
              <a:t> </a:t>
            </a:r>
          </a:p>
        </p:txBody>
      </p:sp>
      <p:sp>
        <p:nvSpPr>
          <p:cNvPr id="1917" name="Text Box 811"/>
          <p:cNvSpPr txBox="1">
            <a:spLocks noChangeArrowheads="1"/>
          </p:cNvSpPr>
          <p:nvPr/>
        </p:nvSpPr>
        <p:spPr bwMode="auto">
          <a:xfrm>
            <a:off x="4249971" y="5843624"/>
            <a:ext cx="542925" cy="141287"/>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Hydramethylnon</a:t>
            </a:r>
            <a:r>
              <a:rPr lang="en-US" sz="300" baseline="0" dirty="0"/>
              <a:t> </a:t>
            </a:r>
          </a:p>
        </p:txBody>
      </p:sp>
      <p:sp>
        <p:nvSpPr>
          <p:cNvPr id="1918" name="Text Box 822"/>
          <p:cNvSpPr txBox="1">
            <a:spLocks noChangeArrowheads="1"/>
          </p:cNvSpPr>
          <p:nvPr/>
        </p:nvSpPr>
        <p:spPr bwMode="auto">
          <a:xfrm>
            <a:off x="4170013" y="6188781"/>
            <a:ext cx="675903" cy="158257"/>
          </a:xfrm>
          <a:prstGeom prst="rect">
            <a:avLst/>
          </a:prstGeom>
          <a:noFill/>
          <a:ln w="9525">
            <a:noFill/>
            <a:miter lim="800000"/>
            <a:headEnd/>
            <a:tailEnd/>
          </a:ln>
          <a:effectLst/>
        </p:spPr>
        <p:txBody>
          <a:bodyPr wrap="none" lIns="95764" tIns="47883" rIns="95764" bIns="47883">
            <a:spAutoFit/>
          </a:bodyPr>
          <a:lstStyle/>
          <a:p>
            <a:pPr defTabSz="957263"/>
            <a:r>
              <a:rPr lang="en-GB" sz="400" baseline="0" dirty="0"/>
              <a:t>20A </a:t>
            </a:r>
            <a:r>
              <a:rPr lang="en-GB" sz="400" baseline="0" dirty="0" err="1"/>
              <a:t>Hydramethylnon</a:t>
            </a:r>
            <a:endParaRPr lang="en-US" sz="400" baseline="0" dirty="0"/>
          </a:p>
        </p:txBody>
      </p:sp>
      <p:sp>
        <p:nvSpPr>
          <p:cNvPr id="1919" name="Text Box 823"/>
          <p:cNvSpPr txBox="1">
            <a:spLocks noChangeArrowheads="1"/>
          </p:cNvSpPr>
          <p:nvPr/>
        </p:nvSpPr>
        <p:spPr bwMode="auto">
          <a:xfrm>
            <a:off x="4813661" y="6186417"/>
            <a:ext cx="576517" cy="158257"/>
          </a:xfrm>
          <a:prstGeom prst="rect">
            <a:avLst/>
          </a:prstGeom>
          <a:noFill/>
          <a:ln w="9525">
            <a:noFill/>
            <a:miter lim="800000"/>
            <a:headEnd/>
            <a:tailEnd/>
          </a:ln>
          <a:effectLst/>
        </p:spPr>
        <p:txBody>
          <a:bodyPr wrap="none" lIns="95764" tIns="47883" rIns="95764" bIns="47883">
            <a:spAutoFit/>
          </a:bodyPr>
          <a:lstStyle/>
          <a:p>
            <a:pPr defTabSz="957263"/>
            <a:r>
              <a:rPr lang="en-GB" sz="400" baseline="0" dirty="0"/>
              <a:t>20B </a:t>
            </a:r>
            <a:r>
              <a:rPr lang="en-GB" sz="400" baseline="0" dirty="0" err="1"/>
              <a:t>Acequinocyl</a:t>
            </a:r>
            <a:endParaRPr lang="en-US" sz="400" baseline="0" dirty="0"/>
          </a:p>
        </p:txBody>
      </p:sp>
      <p:sp>
        <p:nvSpPr>
          <p:cNvPr id="1920" name="AutoShape 680"/>
          <p:cNvSpPr>
            <a:spLocks noChangeArrowheads="1"/>
          </p:cNvSpPr>
          <p:nvPr/>
        </p:nvSpPr>
        <p:spPr bwMode="auto">
          <a:xfrm>
            <a:off x="4840014" y="5852529"/>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22" name="Text Box 812"/>
          <p:cNvSpPr txBox="1">
            <a:spLocks noChangeArrowheads="1"/>
          </p:cNvSpPr>
          <p:nvPr/>
        </p:nvSpPr>
        <p:spPr bwMode="auto">
          <a:xfrm>
            <a:off x="4884464" y="6074779"/>
            <a:ext cx="403225"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Acequinocyl</a:t>
            </a:r>
            <a:r>
              <a:rPr lang="en-US" sz="300" baseline="0" dirty="0"/>
              <a:t> </a:t>
            </a:r>
          </a:p>
        </p:txBody>
      </p:sp>
      <p:sp>
        <p:nvSpPr>
          <p:cNvPr id="1923" name="AutoShape 678"/>
          <p:cNvSpPr>
            <a:spLocks noChangeArrowheads="1"/>
          </p:cNvSpPr>
          <p:nvPr/>
        </p:nvSpPr>
        <p:spPr bwMode="auto">
          <a:xfrm>
            <a:off x="5394051" y="5846956"/>
            <a:ext cx="495300" cy="364704"/>
          </a:xfrm>
          <a:prstGeom prst="hexagon">
            <a:avLst>
              <a:gd name="adj" fmla="val 34111"/>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25" name="Text Box 821"/>
          <p:cNvSpPr txBox="1">
            <a:spLocks noChangeArrowheads="1"/>
          </p:cNvSpPr>
          <p:nvPr/>
        </p:nvSpPr>
        <p:spPr bwMode="auto">
          <a:xfrm>
            <a:off x="5349382" y="6186782"/>
            <a:ext cx="598959" cy="219812"/>
          </a:xfrm>
          <a:prstGeom prst="rect">
            <a:avLst/>
          </a:prstGeom>
          <a:noFill/>
          <a:ln w="9525">
            <a:noFill/>
            <a:miter lim="800000"/>
            <a:headEnd/>
            <a:tailEnd/>
          </a:ln>
          <a:effectLst/>
        </p:spPr>
        <p:txBody>
          <a:bodyPr wrap="none" lIns="95764" tIns="47883" rIns="95764" bIns="47883">
            <a:spAutoFit/>
          </a:bodyPr>
          <a:lstStyle/>
          <a:p>
            <a:pPr defTabSz="957263"/>
            <a:r>
              <a:rPr lang="en-GB" sz="400" baseline="0" dirty="0"/>
              <a:t>20C Fluacrypyrim</a:t>
            </a:r>
            <a:endParaRPr lang="en-US" sz="400" baseline="0" dirty="0"/>
          </a:p>
          <a:p>
            <a:pPr defTabSz="957263"/>
            <a:endParaRPr lang="en-US" sz="400" baseline="0" dirty="0"/>
          </a:p>
        </p:txBody>
      </p:sp>
      <p:sp>
        <p:nvSpPr>
          <p:cNvPr id="1926" name="Text Box 828"/>
          <p:cNvSpPr txBox="1">
            <a:spLocks noChangeArrowheads="1"/>
          </p:cNvSpPr>
          <p:nvPr/>
        </p:nvSpPr>
        <p:spPr bwMode="auto">
          <a:xfrm>
            <a:off x="5441676" y="6078309"/>
            <a:ext cx="406400"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Fluacrypyrim</a:t>
            </a:r>
            <a:endParaRPr lang="en-US" sz="300" baseline="0" dirty="0"/>
          </a:p>
        </p:txBody>
      </p:sp>
      <p:sp>
        <p:nvSpPr>
          <p:cNvPr id="1928" name="AutoShape 86"/>
          <p:cNvSpPr>
            <a:spLocks noChangeArrowheads="1"/>
          </p:cNvSpPr>
          <p:nvPr/>
        </p:nvSpPr>
        <p:spPr bwMode="auto">
          <a:xfrm>
            <a:off x="6641981" y="141459"/>
            <a:ext cx="2086094" cy="889631"/>
          </a:xfrm>
          <a:prstGeom prst="roundRect">
            <a:avLst>
              <a:gd name="adj" fmla="val 7949"/>
            </a:avLst>
          </a:prstGeom>
          <a:gradFill flip="none" rotWithShape="1">
            <a:gsLst>
              <a:gs pos="90000">
                <a:srgbClr val="B6304D">
                  <a:alpha val="50000"/>
                </a:srgbClr>
              </a:gs>
              <a:gs pos="0">
                <a:schemeClr val="bg1"/>
              </a:gs>
            </a:gsLst>
            <a:lin ang="16200000" scaled="0"/>
            <a:tileRect/>
          </a:gradFill>
          <a:ln w="6350">
            <a:solidFill>
              <a:srgbClr val="B6304D"/>
            </a:solidFill>
            <a:round/>
            <a:headEnd/>
            <a:tailEnd/>
          </a:ln>
          <a:effectLst/>
        </p:spPr>
        <p:txBody>
          <a:bodyPr wrap="none" anchor="ctr"/>
          <a:lstStyle/>
          <a:p>
            <a:pPr marL="180975" indent="-180975"/>
            <a:endParaRPr lang="en-GB" dirty="0"/>
          </a:p>
          <a:p>
            <a:pPr marL="180975" indent="-180975"/>
            <a:endParaRPr lang="en-GB" dirty="0"/>
          </a:p>
        </p:txBody>
      </p:sp>
      <p:sp>
        <p:nvSpPr>
          <p:cNvPr id="1929" name="AutoShape 686"/>
          <p:cNvSpPr>
            <a:spLocks noChangeArrowheads="1"/>
          </p:cNvSpPr>
          <p:nvPr/>
        </p:nvSpPr>
        <p:spPr bwMode="auto">
          <a:xfrm>
            <a:off x="7042030" y="446964"/>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30" name="AutoShape 687"/>
          <p:cNvSpPr>
            <a:spLocks noChangeArrowheads="1"/>
          </p:cNvSpPr>
          <p:nvPr/>
        </p:nvSpPr>
        <p:spPr bwMode="auto">
          <a:xfrm>
            <a:off x="6677965" y="628375"/>
            <a:ext cx="487362" cy="357188"/>
          </a:xfrm>
          <a:prstGeom prst="hexagon">
            <a:avLst>
              <a:gd name="adj" fmla="val 34111"/>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31" name="AutoShape 688"/>
          <p:cNvSpPr>
            <a:spLocks noChangeArrowheads="1"/>
          </p:cNvSpPr>
          <p:nvPr/>
        </p:nvSpPr>
        <p:spPr bwMode="auto">
          <a:xfrm>
            <a:off x="7408253" y="627139"/>
            <a:ext cx="485775" cy="357187"/>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32" name="AutoShape 689"/>
          <p:cNvSpPr>
            <a:spLocks noChangeArrowheads="1"/>
          </p:cNvSpPr>
          <p:nvPr/>
        </p:nvSpPr>
        <p:spPr bwMode="auto">
          <a:xfrm>
            <a:off x="7409613" y="268941"/>
            <a:ext cx="482600" cy="357188"/>
          </a:xfrm>
          <a:prstGeom prst="hexagon">
            <a:avLst>
              <a:gd name="adj" fmla="val 33778"/>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33" name="AutoShape 690"/>
          <p:cNvSpPr>
            <a:spLocks noChangeArrowheads="1"/>
          </p:cNvSpPr>
          <p:nvPr/>
        </p:nvSpPr>
        <p:spPr bwMode="auto">
          <a:xfrm>
            <a:off x="8203962" y="271593"/>
            <a:ext cx="481013" cy="357188"/>
          </a:xfrm>
          <a:prstGeom prst="hexagon">
            <a:avLst>
              <a:gd name="adj" fmla="val 33667"/>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34" name="AutoShape 691"/>
          <p:cNvSpPr>
            <a:spLocks noChangeArrowheads="1"/>
          </p:cNvSpPr>
          <p:nvPr/>
        </p:nvSpPr>
        <p:spPr bwMode="auto">
          <a:xfrm>
            <a:off x="7770861" y="446164"/>
            <a:ext cx="484188"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35" name="AutoShape 692"/>
          <p:cNvSpPr>
            <a:spLocks noChangeArrowheads="1"/>
          </p:cNvSpPr>
          <p:nvPr/>
        </p:nvSpPr>
        <p:spPr bwMode="auto">
          <a:xfrm>
            <a:off x="6675692" y="269467"/>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36" name="Text Box 751"/>
          <p:cNvSpPr txBox="1">
            <a:spLocks noChangeArrowheads="1"/>
          </p:cNvSpPr>
          <p:nvPr/>
        </p:nvSpPr>
        <p:spPr bwMode="auto">
          <a:xfrm>
            <a:off x="6720142" y="510767"/>
            <a:ext cx="396875"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Fenazaquin</a:t>
            </a:r>
            <a:r>
              <a:rPr lang="en-US" sz="300" baseline="0" dirty="0"/>
              <a:t> </a:t>
            </a:r>
          </a:p>
        </p:txBody>
      </p:sp>
      <p:sp>
        <p:nvSpPr>
          <p:cNvPr id="1937" name="Text Box 752"/>
          <p:cNvSpPr txBox="1">
            <a:spLocks noChangeArrowheads="1"/>
          </p:cNvSpPr>
          <p:nvPr/>
        </p:nvSpPr>
        <p:spPr bwMode="auto">
          <a:xfrm>
            <a:off x="6674790" y="853800"/>
            <a:ext cx="500062" cy="141288"/>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Fenpyroximate</a:t>
            </a:r>
            <a:r>
              <a:rPr lang="en-US" sz="300" baseline="0" dirty="0"/>
              <a:t> </a:t>
            </a:r>
          </a:p>
        </p:txBody>
      </p:sp>
      <p:sp>
        <p:nvSpPr>
          <p:cNvPr id="1938" name="Text Box 753"/>
          <p:cNvSpPr txBox="1">
            <a:spLocks noChangeArrowheads="1"/>
          </p:cNvSpPr>
          <p:nvPr/>
        </p:nvSpPr>
        <p:spPr bwMode="auto">
          <a:xfrm>
            <a:off x="7456603" y="496486"/>
            <a:ext cx="387350"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Pyrimidifen</a:t>
            </a:r>
            <a:r>
              <a:rPr lang="en-US" sz="300" baseline="0" dirty="0"/>
              <a:t> </a:t>
            </a:r>
          </a:p>
        </p:txBody>
      </p:sp>
      <p:sp>
        <p:nvSpPr>
          <p:cNvPr id="1939" name="Text Box 754"/>
          <p:cNvSpPr txBox="1">
            <a:spLocks noChangeArrowheads="1"/>
          </p:cNvSpPr>
          <p:nvPr/>
        </p:nvSpPr>
        <p:spPr bwMode="auto">
          <a:xfrm>
            <a:off x="7107753" y="655879"/>
            <a:ext cx="369887"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Pyridaben</a:t>
            </a:r>
            <a:r>
              <a:rPr lang="en-US" sz="300" baseline="0" dirty="0"/>
              <a:t> </a:t>
            </a:r>
          </a:p>
        </p:txBody>
      </p:sp>
      <p:sp>
        <p:nvSpPr>
          <p:cNvPr id="1940" name="Text Box 755"/>
          <p:cNvSpPr txBox="1">
            <a:spLocks noChangeArrowheads="1"/>
          </p:cNvSpPr>
          <p:nvPr/>
        </p:nvSpPr>
        <p:spPr bwMode="auto">
          <a:xfrm>
            <a:off x="7438415" y="868439"/>
            <a:ext cx="433388"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Tebufenpyrad</a:t>
            </a:r>
            <a:r>
              <a:rPr lang="en-US" sz="300" baseline="0" dirty="0"/>
              <a:t> </a:t>
            </a:r>
          </a:p>
        </p:txBody>
      </p:sp>
      <p:sp>
        <p:nvSpPr>
          <p:cNvPr id="1941" name="Text Box 756"/>
          <p:cNvSpPr txBox="1">
            <a:spLocks noChangeArrowheads="1"/>
          </p:cNvSpPr>
          <p:nvPr/>
        </p:nvSpPr>
        <p:spPr bwMode="auto">
          <a:xfrm>
            <a:off x="7819059" y="681687"/>
            <a:ext cx="400050"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Tolfenpyrad</a:t>
            </a:r>
            <a:r>
              <a:rPr lang="en-US" sz="300" baseline="0" dirty="0"/>
              <a:t> </a:t>
            </a:r>
          </a:p>
        </p:txBody>
      </p:sp>
      <p:sp>
        <p:nvSpPr>
          <p:cNvPr id="1942" name="Text Box 757"/>
          <p:cNvSpPr txBox="1">
            <a:spLocks noChangeArrowheads="1"/>
          </p:cNvSpPr>
          <p:nvPr/>
        </p:nvSpPr>
        <p:spPr bwMode="auto">
          <a:xfrm>
            <a:off x="8335719" y="474797"/>
            <a:ext cx="363537"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Rotenone</a:t>
            </a:r>
            <a:r>
              <a:rPr lang="en-US" sz="300" baseline="0" dirty="0"/>
              <a:t> </a:t>
            </a:r>
          </a:p>
        </p:txBody>
      </p:sp>
      <p:sp>
        <p:nvSpPr>
          <p:cNvPr id="1951" name="Text Box 561"/>
          <p:cNvSpPr txBox="1">
            <a:spLocks noChangeArrowheads="1"/>
          </p:cNvSpPr>
          <p:nvPr/>
        </p:nvSpPr>
        <p:spPr bwMode="auto">
          <a:xfrm>
            <a:off x="7807879" y="795124"/>
            <a:ext cx="842290" cy="219812"/>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21A METI </a:t>
            </a:r>
            <a:r>
              <a:rPr lang="en-US" sz="400" baseline="0" dirty="0"/>
              <a:t>acaricides and insecticides</a:t>
            </a:r>
          </a:p>
        </p:txBody>
      </p:sp>
      <p:sp>
        <p:nvSpPr>
          <p:cNvPr id="1952" name="Text Box 561"/>
          <p:cNvSpPr txBox="1">
            <a:spLocks noChangeArrowheads="1"/>
          </p:cNvSpPr>
          <p:nvPr/>
        </p:nvSpPr>
        <p:spPr bwMode="auto">
          <a:xfrm>
            <a:off x="8237534" y="598270"/>
            <a:ext cx="500814" cy="219812"/>
          </a:xfrm>
          <a:prstGeom prst="rect">
            <a:avLst/>
          </a:prstGeom>
          <a:noFill/>
          <a:ln w="9525">
            <a:noFill/>
            <a:miter lim="800000"/>
            <a:headEnd/>
            <a:tailEnd/>
          </a:ln>
          <a:effectLst/>
        </p:spPr>
        <p:txBody>
          <a:bodyPr wrap="square" lIns="95764" tIns="47883" rIns="95764" bIns="47883">
            <a:spAutoFit/>
          </a:bodyPr>
          <a:lstStyle/>
          <a:p>
            <a:pPr algn="ctr" defTabSz="957263"/>
            <a:r>
              <a:rPr lang="en-GB" sz="400" baseline="0" dirty="0"/>
              <a:t>21B Rotenone</a:t>
            </a:r>
            <a:endParaRPr lang="en-US" sz="400" baseline="0" dirty="0"/>
          </a:p>
        </p:txBody>
      </p:sp>
      <p:sp>
        <p:nvSpPr>
          <p:cNvPr id="1953" name="AutoShape 86"/>
          <p:cNvSpPr>
            <a:spLocks noChangeArrowheads="1"/>
          </p:cNvSpPr>
          <p:nvPr/>
        </p:nvSpPr>
        <p:spPr bwMode="auto">
          <a:xfrm>
            <a:off x="8775701" y="142726"/>
            <a:ext cx="930912" cy="883276"/>
          </a:xfrm>
          <a:prstGeom prst="roundRect">
            <a:avLst>
              <a:gd name="adj" fmla="val 10755"/>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1954" name="AutoShape 696"/>
          <p:cNvSpPr>
            <a:spLocks noChangeArrowheads="1"/>
          </p:cNvSpPr>
          <p:nvPr/>
        </p:nvSpPr>
        <p:spPr bwMode="auto">
          <a:xfrm>
            <a:off x="8816575" y="327710"/>
            <a:ext cx="484187"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55" name="Text Box 758"/>
          <p:cNvSpPr txBox="1">
            <a:spLocks noChangeArrowheads="1"/>
          </p:cNvSpPr>
          <p:nvPr/>
        </p:nvSpPr>
        <p:spPr bwMode="auto">
          <a:xfrm>
            <a:off x="8867902" y="335597"/>
            <a:ext cx="387350"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Indoxacarb</a:t>
            </a:r>
            <a:r>
              <a:rPr lang="en-US" sz="300" baseline="0" dirty="0"/>
              <a:t> </a:t>
            </a:r>
          </a:p>
        </p:txBody>
      </p:sp>
      <p:sp>
        <p:nvSpPr>
          <p:cNvPr id="1957" name="AutoShape 86"/>
          <p:cNvSpPr>
            <a:spLocks noChangeArrowheads="1"/>
          </p:cNvSpPr>
          <p:nvPr/>
        </p:nvSpPr>
        <p:spPr bwMode="auto">
          <a:xfrm>
            <a:off x="6655362" y="1070254"/>
            <a:ext cx="1523956" cy="820993"/>
          </a:xfrm>
          <a:prstGeom prst="roundRect">
            <a:avLst>
              <a:gd name="adj" fmla="val 10755"/>
            </a:avLst>
          </a:prstGeom>
          <a:gradFill flip="none" rotWithShape="1">
            <a:gsLst>
              <a:gs pos="90000">
                <a:srgbClr val="297304">
                  <a:alpha val="50000"/>
                </a:srgbClr>
              </a:gs>
              <a:gs pos="0">
                <a:schemeClr val="bg1"/>
              </a:gs>
            </a:gsLst>
            <a:lin ang="16200000" scaled="0"/>
            <a:tileRect/>
          </a:gradFill>
          <a:ln w="6350">
            <a:solidFill>
              <a:srgbClr val="4E9403"/>
            </a:solidFill>
            <a:round/>
            <a:headEnd/>
            <a:tailEnd/>
          </a:ln>
          <a:effectLst/>
        </p:spPr>
        <p:txBody>
          <a:bodyPr wrap="none" anchor="ctr"/>
          <a:lstStyle/>
          <a:p>
            <a:pPr marL="180975" indent="-180975" algn="ctr"/>
            <a:endParaRPr lang="en-GB" dirty="0"/>
          </a:p>
          <a:p>
            <a:pPr marL="180975" indent="-180975" algn="ctr"/>
            <a:endParaRPr lang="en-GB" dirty="0"/>
          </a:p>
        </p:txBody>
      </p:sp>
      <p:sp>
        <p:nvSpPr>
          <p:cNvPr id="1958" name="AutoShape 696"/>
          <p:cNvSpPr>
            <a:spLocks noChangeArrowheads="1"/>
          </p:cNvSpPr>
          <p:nvPr/>
        </p:nvSpPr>
        <p:spPr bwMode="auto">
          <a:xfrm>
            <a:off x="9176466" y="587088"/>
            <a:ext cx="485775" cy="366292"/>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59" name="Text Box 758"/>
          <p:cNvSpPr txBox="1">
            <a:spLocks noChangeArrowheads="1"/>
          </p:cNvSpPr>
          <p:nvPr/>
        </p:nvSpPr>
        <p:spPr bwMode="auto">
          <a:xfrm>
            <a:off x="9201867" y="829555"/>
            <a:ext cx="450850" cy="142875"/>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Metaflumizone</a:t>
            </a:r>
            <a:r>
              <a:rPr lang="en-US" sz="300" baseline="0" dirty="0"/>
              <a:t> </a:t>
            </a:r>
          </a:p>
        </p:txBody>
      </p:sp>
      <p:sp>
        <p:nvSpPr>
          <p:cNvPr id="1960" name="Text Box 561"/>
          <p:cNvSpPr txBox="1">
            <a:spLocks noChangeArrowheads="1"/>
          </p:cNvSpPr>
          <p:nvPr/>
        </p:nvSpPr>
        <p:spPr bwMode="auto">
          <a:xfrm>
            <a:off x="9185658" y="269687"/>
            <a:ext cx="543695" cy="219812"/>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22A</a:t>
            </a:r>
          </a:p>
          <a:p>
            <a:pPr defTabSz="957263"/>
            <a:r>
              <a:rPr lang="en-GB" sz="400" baseline="0" dirty="0" err="1"/>
              <a:t>Oxadiazines</a:t>
            </a:r>
            <a:endParaRPr lang="en-US" sz="400" baseline="0" dirty="0"/>
          </a:p>
        </p:txBody>
      </p:sp>
      <p:sp>
        <p:nvSpPr>
          <p:cNvPr id="1961" name="Text Box 561"/>
          <p:cNvSpPr txBox="1">
            <a:spLocks noChangeArrowheads="1"/>
          </p:cNvSpPr>
          <p:nvPr/>
        </p:nvSpPr>
        <p:spPr bwMode="auto">
          <a:xfrm>
            <a:off x="8705633" y="768675"/>
            <a:ext cx="672914" cy="219812"/>
          </a:xfrm>
          <a:prstGeom prst="rect">
            <a:avLst/>
          </a:prstGeom>
          <a:noFill/>
          <a:ln w="9525">
            <a:noFill/>
            <a:miter lim="800000"/>
            <a:headEnd/>
            <a:tailEnd/>
          </a:ln>
          <a:effectLst/>
        </p:spPr>
        <p:txBody>
          <a:bodyPr wrap="square" lIns="95764" tIns="47883" rIns="95764" bIns="47883">
            <a:spAutoFit/>
          </a:bodyPr>
          <a:lstStyle/>
          <a:p>
            <a:pPr algn="ctr" defTabSz="957263"/>
            <a:r>
              <a:rPr lang="en-GB" sz="400" baseline="0" dirty="0"/>
              <a:t>22B</a:t>
            </a:r>
          </a:p>
          <a:p>
            <a:pPr algn="ctr" defTabSz="957263"/>
            <a:r>
              <a:rPr lang="en-GB" sz="400" baseline="0" dirty="0" err="1"/>
              <a:t>Semicarbazones</a:t>
            </a:r>
            <a:endParaRPr lang="en-US" sz="400" baseline="0" dirty="0"/>
          </a:p>
        </p:txBody>
      </p:sp>
      <p:sp>
        <p:nvSpPr>
          <p:cNvPr id="1964" name="Rectangle 740"/>
          <p:cNvSpPr>
            <a:spLocks noChangeArrowheads="1"/>
          </p:cNvSpPr>
          <p:nvPr/>
        </p:nvSpPr>
        <p:spPr bwMode="auto">
          <a:xfrm>
            <a:off x="7101866" y="1180703"/>
            <a:ext cx="1141218" cy="158257"/>
          </a:xfrm>
          <a:prstGeom prst="rect">
            <a:avLst/>
          </a:prstGeom>
          <a:noFill/>
          <a:ln w="9525">
            <a:noFill/>
            <a:miter lim="800000"/>
            <a:headEnd/>
            <a:tailEnd/>
          </a:ln>
          <a:effectLst/>
        </p:spPr>
        <p:txBody>
          <a:bodyPr wrap="square" lIns="95764" tIns="47883" rIns="95764" bIns="47883" anchor="ctr">
            <a:spAutoFit/>
          </a:bodyPr>
          <a:lstStyle/>
          <a:p>
            <a:pPr defTabSz="957263"/>
            <a:r>
              <a:rPr lang="en-GB" sz="400" baseline="0" dirty="0"/>
              <a:t>23 </a:t>
            </a:r>
            <a:r>
              <a:rPr lang="en-GB" sz="400" baseline="0" dirty="0" err="1"/>
              <a:t>Tetronic</a:t>
            </a:r>
            <a:r>
              <a:rPr lang="en-GB" sz="400" baseline="0" dirty="0"/>
              <a:t> &amp; </a:t>
            </a:r>
            <a:r>
              <a:rPr lang="en-GB" sz="400" baseline="0" dirty="0" err="1"/>
              <a:t>Tetramic</a:t>
            </a:r>
            <a:r>
              <a:rPr lang="en-GB" sz="400" baseline="0" dirty="0"/>
              <a:t> acid derivatives</a:t>
            </a:r>
            <a:endParaRPr lang="en-US" sz="400" baseline="0" dirty="0"/>
          </a:p>
        </p:txBody>
      </p:sp>
      <p:sp>
        <p:nvSpPr>
          <p:cNvPr id="1969" name="AutoShape 86"/>
          <p:cNvSpPr>
            <a:spLocks noChangeArrowheads="1"/>
          </p:cNvSpPr>
          <p:nvPr/>
        </p:nvSpPr>
        <p:spPr bwMode="auto">
          <a:xfrm>
            <a:off x="8219109" y="1057091"/>
            <a:ext cx="1487673" cy="829695"/>
          </a:xfrm>
          <a:prstGeom prst="roundRect">
            <a:avLst>
              <a:gd name="adj" fmla="val 7653"/>
            </a:avLst>
          </a:prstGeom>
          <a:gradFill flip="none" rotWithShape="1">
            <a:gsLst>
              <a:gs pos="90000">
                <a:srgbClr val="B6304D">
                  <a:alpha val="50000"/>
                </a:srgbClr>
              </a:gs>
              <a:gs pos="0">
                <a:schemeClr val="bg1"/>
              </a:gs>
            </a:gsLst>
            <a:lin ang="16200000" scaled="0"/>
            <a:tileRect/>
          </a:gradFill>
          <a:ln w="6350">
            <a:solidFill>
              <a:srgbClr val="B6304D"/>
            </a:solidFill>
            <a:round/>
            <a:headEnd/>
            <a:tailEnd/>
          </a:ln>
          <a:effectLst/>
        </p:spPr>
        <p:txBody>
          <a:bodyPr wrap="none" anchor="ctr"/>
          <a:lstStyle/>
          <a:p>
            <a:pPr marL="180975" indent="-180975"/>
            <a:endParaRPr lang="en-GB" dirty="0"/>
          </a:p>
          <a:p>
            <a:pPr marL="180975" indent="-180975"/>
            <a:endParaRPr lang="en-GB" dirty="0"/>
          </a:p>
        </p:txBody>
      </p:sp>
      <p:sp>
        <p:nvSpPr>
          <p:cNvPr id="1970" name="AutoShape 706"/>
          <p:cNvSpPr>
            <a:spLocks noChangeArrowheads="1"/>
          </p:cNvSpPr>
          <p:nvPr/>
        </p:nvSpPr>
        <p:spPr bwMode="auto">
          <a:xfrm>
            <a:off x="8263207" y="1094776"/>
            <a:ext cx="449263" cy="357187"/>
          </a:xfrm>
          <a:prstGeom prst="hexagon">
            <a:avLst>
              <a:gd name="adj" fmla="val 33844"/>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71" name="Text Box 742"/>
          <p:cNvSpPr txBox="1">
            <a:spLocks noChangeArrowheads="1"/>
          </p:cNvSpPr>
          <p:nvPr/>
        </p:nvSpPr>
        <p:spPr bwMode="auto">
          <a:xfrm>
            <a:off x="8541151" y="1653801"/>
            <a:ext cx="541115" cy="219812"/>
          </a:xfrm>
          <a:prstGeom prst="rect">
            <a:avLst/>
          </a:prstGeom>
          <a:noFill/>
          <a:ln w="9525">
            <a:noFill/>
            <a:miter lim="800000"/>
            <a:headEnd/>
            <a:tailEnd/>
          </a:ln>
          <a:effectLst/>
        </p:spPr>
        <p:txBody>
          <a:bodyPr wrap="square" lIns="95764" tIns="47883" rIns="95764" bIns="47883">
            <a:spAutoFit/>
          </a:bodyPr>
          <a:lstStyle/>
          <a:p>
            <a:pPr algn="ctr" defTabSz="957263"/>
            <a:r>
              <a:rPr lang="en-GB" sz="400" baseline="0" dirty="0"/>
              <a:t>24A</a:t>
            </a:r>
          </a:p>
          <a:p>
            <a:pPr algn="ctr" defTabSz="957263"/>
            <a:r>
              <a:rPr lang="en-GB" sz="400" baseline="0" dirty="0"/>
              <a:t>Phosphides</a:t>
            </a:r>
            <a:endParaRPr lang="en-US" sz="400" baseline="0" dirty="0"/>
          </a:p>
        </p:txBody>
      </p:sp>
      <p:sp>
        <p:nvSpPr>
          <p:cNvPr id="1972" name="Text Box 761"/>
          <p:cNvSpPr txBox="1">
            <a:spLocks noChangeArrowheads="1"/>
          </p:cNvSpPr>
          <p:nvPr/>
        </p:nvSpPr>
        <p:spPr bwMode="auto">
          <a:xfrm>
            <a:off x="8312568" y="1273068"/>
            <a:ext cx="368300" cy="189034"/>
          </a:xfrm>
          <a:prstGeom prst="rect">
            <a:avLst/>
          </a:prstGeom>
          <a:noFill/>
          <a:ln w="9525">
            <a:noFill/>
            <a:miter lim="800000"/>
            <a:headEnd/>
            <a:tailEnd/>
          </a:ln>
          <a:effectLst/>
        </p:spPr>
        <p:txBody>
          <a:bodyPr wrap="square" lIns="95764" tIns="47883" rIns="95764" bIns="47883">
            <a:spAutoFit/>
          </a:bodyPr>
          <a:lstStyle/>
          <a:p>
            <a:pPr algn="ctr" defTabSz="957263"/>
            <a:r>
              <a:rPr lang="en-GB" sz="300" baseline="0" dirty="0"/>
              <a:t>Aluminium</a:t>
            </a:r>
          </a:p>
          <a:p>
            <a:pPr algn="ctr" defTabSz="957263"/>
            <a:r>
              <a:rPr lang="en-GB" sz="300" baseline="0" dirty="0"/>
              <a:t>phosphide</a:t>
            </a:r>
            <a:endParaRPr lang="en-US" sz="300" baseline="0" dirty="0"/>
          </a:p>
        </p:txBody>
      </p:sp>
      <p:sp>
        <p:nvSpPr>
          <p:cNvPr id="1973" name="AutoShape 932"/>
          <p:cNvSpPr>
            <a:spLocks noChangeArrowheads="1"/>
          </p:cNvSpPr>
          <p:nvPr/>
        </p:nvSpPr>
        <p:spPr bwMode="auto">
          <a:xfrm>
            <a:off x="9261142" y="1280819"/>
            <a:ext cx="416916" cy="345740"/>
          </a:xfrm>
          <a:prstGeom prst="hexagon">
            <a:avLst>
              <a:gd name="adj" fmla="val 34166"/>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74" name="Text Box 933"/>
          <p:cNvSpPr txBox="1">
            <a:spLocks noChangeArrowheads="1"/>
          </p:cNvSpPr>
          <p:nvPr/>
        </p:nvSpPr>
        <p:spPr bwMode="auto">
          <a:xfrm>
            <a:off x="9245426" y="1659242"/>
            <a:ext cx="513999" cy="158257"/>
          </a:xfrm>
          <a:prstGeom prst="rect">
            <a:avLst/>
          </a:prstGeom>
          <a:noFill/>
          <a:ln w="9525">
            <a:noFill/>
            <a:miter lim="800000"/>
            <a:headEnd/>
            <a:tailEnd/>
          </a:ln>
          <a:effectLst/>
        </p:spPr>
        <p:txBody>
          <a:bodyPr wrap="none" lIns="95764" tIns="47883" rIns="95764" bIns="47883">
            <a:spAutoFit/>
          </a:bodyPr>
          <a:lstStyle/>
          <a:p>
            <a:pPr algn="ctr" defTabSz="957263"/>
            <a:r>
              <a:rPr lang="en-GB" sz="400" baseline="0" dirty="0"/>
              <a:t>24B Cyanides</a:t>
            </a:r>
            <a:endParaRPr lang="en-US" sz="400" baseline="0" dirty="0"/>
          </a:p>
        </p:txBody>
      </p:sp>
      <p:sp>
        <p:nvSpPr>
          <p:cNvPr id="1975" name="Text Box 934"/>
          <p:cNvSpPr txBox="1">
            <a:spLocks noChangeArrowheads="1"/>
          </p:cNvSpPr>
          <p:nvPr/>
        </p:nvSpPr>
        <p:spPr bwMode="auto">
          <a:xfrm>
            <a:off x="9314763" y="1469653"/>
            <a:ext cx="331257" cy="189034"/>
          </a:xfrm>
          <a:prstGeom prst="rect">
            <a:avLst/>
          </a:prstGeom>
          <a:noFill/>
          <a:ln w="9525">
            <a:noFill/>
            <a:miter lim="800000"/>
            <a:headEnd/>
            <a:tailEnd/>
          </a:ln>
          <a:effectLst/>
        </p:spPr>
        <p:txBody>
          <a:bodyPr wrap="none" lIns="95764" tIns="47883" rIns="95764" bIns="47883">
            <a:spAutoFit/>
          </a:bodyPr>
          <a:lstStyle/>
          <a:p>
            <a:pPr algn="ctr" defTabSz="957263"/>
            <a:r>
              <a:rPr lang="en-GB" sz="300" baseline="0" dirty="0"/>
              <a:t>Cyanide</a:t>
            </a:r>
          </a:p>
          <a:p>
            <a:pPr algn="ctr" defTabSz="957263"/>
            <a:r>
              <a:rPr lang="en-GB" sz="300" baseline="0" dirty="0"/>
              <a:t>salts</a:t>
            </a:r>
            <a:r>
              <a:rPr lang="en-US" sz="300" baseline="0" dirty="0"/>
              <a:t> </a:t>
            </a:r>
          </a:p>
        </p:txBody>
      </p:sp>
      <p:sp>
        <p:nvSpPr>
          <p:cNvPr id="1978" name="AutoShape 706"/>
          <p:cNvSpPr>
            <a:spLocks noChangeArrowheads="1"/>
          </p:cNvSpPr>
          <p:nvPr/>
        </p:nvSpPr>
        <p:spPr bwMode="auto">
          <a:xfrm>
            <a:off x="8269576" y="1454922"/>
            <a:ext cx="444500" cy="357188"/>
          </a:xfrm>
          <a:prstGeom prst="hexagon">
            <a:avLst>
              <a:gd name="adj" fmla="val 33865"/>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79" name="AutoShape 706"/>
          <p:cNvSpPr>
            <a:spLocks noChangeArrowheads="1"/>
          </p:cNvSpPr>
          <p:nvPr/>
        </p:nvSpPr>
        <p:spPr bwMode="auto">
          <a:xfrm>
            <a:off x="8593016" y="1274369"/>
            <a:ext cx="427573" cy="357187"/>
          </a:xfrm>
          <a:prstGeom prst="hexagon">
            <a:avLst>
              <a:gd name="adj" fmla="val 33865"/>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80" name="AutoShape 706"/>
          <p:cNvSpPr>
            <a:spLocks noChangeArrowheads="1"/>
          </p:cNvSpPr>
          <p:nvPr/>
        </p:nvSpPr>
        <p:spPr bwMode="auto">
          <a:xfrm>
            <a:off x="8899814" y="1454658"/>
            <a:ext cx="444500" cy="357188"/>
          </a:xfrm>
          <a:prstGeom prst="hexagon">
            <a:avLst>
              <a:gd name="adj" fmla="val 3394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81" name="Text Box 761"/>
          <p:cNvSpPr txBox="1">
            <a:spLocks noChangeArrowheads="1"/>
          </p:cNvSpPr>
          <p:nvPr/>
        </p:nvSpPr>
        <p:spPr bwMode="auto">
          <a:xfrm>
            <a:off x="8284077" y="1626676"/>
            <a:ext cx="423863" cy="189034"/>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Calcium</a:t>
            </a:r>
          </a:p>
          <a:p>
            <a:pPr algn="ctr" defTabSz="957263"/>
            <a:r>
              <a:rPr lang="en-GB" sz="300" baseline="0" dirty="0"/>
              <a:t>phosphide</a:t>
            </a:r>
            <a:endParaRPr lang="en-US" sz="300" baseline="0" dirty="0"/>
          </a:p>
        </p:txBody>
      </p:sp>
      <p:sp>
        <p:nvSpPr>
          <p:cNvPr id="1982" name="Text Box 761"/>
          <p:cNvSpPr txBox="1">
            <a:spLocks noChangeArrowheads="1"/>
          </p:cNvSpPr>
          <p:nvPr/>
        </p:nvSpPr>
        <p:spPr bwMode="auto">
          <a:xfrm>
            <a:off x="8913598" y="1617411"/>
            <a:ext cx="423863" cy="189034"/>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Zinc</a:t>
            </a:r>
          </a:p>
          <a:p>
            <a:pPr algn="ctr" defTabSz="957263"/>
            <a:r>
              <a:rPr lang="en-GB" sz="300" baseline="0" dirty="0"/>
              <a:t>phosphide</a:t>
            </a:r>
            <a:endParaRPr lang="en-US" sz="300" baseline="0" dirty="0"/>
          </a:p>
        </p:txBody>
      </p:sp>
      <p:sp>
        <p:nvSpPr>
          <p:cNvPr id="1983" name="Text Box 761"/>
          <p:cNvSpPr txBox="1">
            <a:spLocks noChangeArrowheads="1"/>
          </p:cNvSpPr>
          <p:nvPr/>
        </p:nvSpPr>
        <p:spPr bwMode="auto">
          <a:xfrm>
            <a:off x="8611811" y="1439998"/>
            <a:ext cx="423863" cy="169863"/>
          </a:xfrm>
          <a:prstGeom prst="rect">
            <a:avLst/>
          </a:prstGeom>
          <a:noFill/>
          <a:ln w="9525">
            <a:noFill/>
            <a:miter lim="800000"/>
            <a:headEnd/>
            <a:tailEnd/>
          </a:ln>
          <a:effectLst/>
        </p:spPr>
        <p:txBody>
          <a:bodyPr lIns="95764" tIns="47883" rIns="95764" bIns="47883">
            <a:spAutoFit/>
          </a:bodyPr>
          <a:lstStyle/>
          <a:p>
            <a:pPr algn="ctr" defTabSz="957263">
              <a:lnSpc>
                <a:spcPct val="80000"/>
              </a:lnSpc>
            </a:pPr>
            <a:endParaRPr lang="en-GB" sz="300" baseline="0" dirty="0"/>
          </a:p>
          <a:p>
            <a:pPr algn="ctr" defTabSz="957263">
              <a:lnSpc>
                <a:spcPct val="80000"/>
              </a:lnSpc>
            </a:pPr>
            <a:r>
              <a:rPr lang="en-GB" sz="300" baseline="0" dirty="0"/>
              <a:t>Phosphine</a:t>
            </a:r>
            <a:endParaRPr lang="en-US" sz="300" baseline="0" dirty="0"/>
          </a:p>
        </p:txBody>
      </p:sp>
      <p:sp>
        <p:nvSpPr>
          <p:cNvPr id="1984" name="TextBox 872"/>
          <p:cNvSpPr txBox="1">
            <a:spLocks noChangeArrowheads="1"/>
          </p:cNvSpPr>
          <p:nvPr/>
        </p:nvSpPr>
        <p:spPr bwMode="auto">
          <a:xfrm>
            <a:off x="8345722" y="1148802"/>
            <a:ext cx="269626" cy="153888"/>
          </a:xfrm>
          <a:prstGeom prst="rect">
            <a:avLst/>
          </a:prstGeom>
          <a:noFill/>
          <a:ln w="9525">
            <a:noFill/>
            <a:miter lim="800000"/>
            <a:headEnd/>
            <a:tailEnd/>
          </a:ln>
          <a:effectLst/>
        </p:spPr>
        <p:txBody>
          <a:bodyPr wrap="none">
            <a:spAutoFit/>
          </a:bodyPr>
          <a:lstStyle/>
          <a:p>
            <a:r>
              <a:rPr lang="en-GB" sz="400" b="1" baseline="0" dirty="0" err="1"/>
              <a:t>AlP</a:t>
            </a:r>
            <a:endParaRPr lang="en-GB" sz="400" b="1" baseline="0" dirty="0"/>
          </a:p>
        </p:txBody>
      </p:sp>
      <p:sp>
        <p:nvSpPr>
          <p:cNvPr id="18438" name="AutoShape 547"/>
          <p:cNvSpPr>
            <a:spLocks noChangeArrowheads="1"/>
          </p:cNvSpPr>
          <p:nvPr/>
        </p:nvSpPr>
        <p:spPr bwMode="auto">
          <a:xfrm>
            <a:off x="5077900" y="2268035"/>
            <a:ext cx="637628" cy="350521"/>
          </a:xfrm>
          <a:prstGeom prst="hexagon">
            <a:avLst>
              <a:gd name="adj" fmla="val 3426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473" name="Text Box 824"/>
          <p:cNvSpPr txBox="1">
            <a:spLocks noChangeArrowheads="1"/>
          </p:cNvSpPr>
          <p:nvPr/>
        </p:nvSpPr>
        <p:spPr bwMode="auto">
          <a:xfrm>
            <a:off x="3816053" y="6067278"/>
            <a:ext cx="409421" cy="219812"/>
          </a:xfrm>
          <a:prstGeom prst="rect">
            <a:avLst/>
          </a:prstGeom>
          <a:noFill/>
          <a:ln w="9525">
            <a:noFill/>
            <a:miter lim="800000"/>
            <a:headEnd/>
            <a:tailEnd/>
          </a:ln>
          <a:effectLst/>
        </p:spPr>
        <p:txBody>
          <a:bodyPr wrap="square" lIns="95764" tIns="47883" rIns="95764" bIns="47883">
            <a:spAutoFit/>
          </a:bodyPr>
          <a:lstStyle/>
          <a:p>
            <a:pPr algn="ctr" defTabSz="957263"/>
            <a:r>
              <a:rPr lang="en-GB" sz="400" baseline="0" dirty="0"/>
              <a:t>19</a:t>
            </a:r>
          </a:p>
          <a:p>
            <a:pPr algn="ctr" defTabSz="957263"/>
            <a:r>
              <a:rPr lang="en-GB" sz="400" baseline="0" dirty="0" err="1"/>
              <a:t>Amitraz</a:t>
            </a:r>
            <a:endParaRPr lang="en-US" sz="400" baseline="0" dirty="0"/>
          </a:p>
        </p:txBody>
      </p:sp>
      <p:sp>
        <p:nvSpPr>
          <p:cNvPr id="18474" name="AutoShape 86"/>
          <p:cNvSpPr>
            <a:spLocks noChangeArrowheads="1"/>
          </p:cNvSpPr>
          <p:nvPr/>
        </p:nvSpPr>
        <p:spPr bwMode="auto">
          <a:xfrm>
            <a:off x="6646700" y="1927553"/>
            <a:ext cx="1011615" cy="954777"/>
          </a:xfrm>
          <a:prstGeom prst="roundRect">
            <a:avLst>
              <a:gd name="adj" fmla="val 7764"/>
            </a:avLst>
          </a:prstGeom>
          <a:gradFill flip="none" rotWithShape="1">
            <a:gsLst>
              <a:gs pos="90000">
                <a:srgbClr val="B6304D">
                  <a:alpha val="50000"/>
                </a:srgbClr>
              </a:gs>
              <a:gs pos="0">
                <a:schemeClr val="bg1"/>
              </a:gs>
            </a:gsLst>
            <a:lin ang="16200000" scaled="0"/>
            <a:tileRect/>
          </a:gradFill>
          <a:ln w="6350">
            <a:solidFill>
              <a:srgbClr val="B6304D"/>
            </a:solidFill>
            <a:round/>
            <a:headEnd/>
            <a:tailEnd/>
          </a:ln>
          <a:effectLst/>
        </p:spPr>
        <p:txBody>
          <a:bodyPr wrap="none" anchor="ctr"/>
          <a:lstStyle/>
          <a:p>
            <a:pPr marL="180975" indent="-180975"/>
            <a:endParaRPr lang="en-GB" dirty="0"/>
          </a:p>
          <a:p>
            <a:pPr marL="180975" indent="-180975"/>
            <a:endParaRPr lang="en-GB" dirty="0"/>
          </a:p>
        </p:txBody>
      </p:sp>
      <p:sp>
        <p:nvSpPr>
          <p:cNvPr id="18475" name="AutoShape 658"/>
          <p:cNvSpPr>
            <a:spLocks noChangeArrowheads="1"/>
          </p:cNvSpPr>
          <p:nvPr/>
        </p:nvSpPr>
        <p:spPr bwMode="auto">
          <a:xfrm>
            <a:off x="6677025" y="2091048"/>
            <a:ext cx="479568" cy="377551"/>
          </a:xfrm>
          <a:prstGeom prst="hexagon">
            <a:avLst>
              <a:gd name="adj" fmla="val 33953"/>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478" name="AutoShape 86"/>
          <p:cNvSpPr>
            <a:spLocks noChangeArrowheads="1"/>
          </p:cNvSpPr>
          <p:nvPr/>
        </p:nvSpPr>
        <p:spPr bwMode="auto">
          <a:xfrm>
            <a:off x="7696474" y="1922627"/>
            <a:ext cx="1212722" cy="961575"/>
          </a:xfrm>
          <a:prstGeom prst="roundRect">
            <a:avLst>
              <a:gd name="adj" fmla="val 4218"/>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18479" name="AutoShape 706"/>
          <p:cNvSpPr>
            <a:spLocks noChangeArrowheads="1"/>
          </p:cNvSpPr>
          <p:nvPr/>
        </p:nvSpPr>
        <p:spPr bwMode="auto">
          <a:xfrm>
            <a:off x="7730166" y="1954630"/>
            <a:ext cx="574450" cy="357187"/>
          </a:xfrm>
          <a:prstGeom prst="hexagon">
            <a:avLst>
              <a:gd name="adj" fmla="val 33874"/>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480" name="Text Box 768"/>
          <p:cNvSpPr txBox="1">
            <a:spLocks noChangeArrowheads="1"/>
          </p:cNvSpPr>
          <p:nvPr/>
        </p:nvSpPr>
        <p:spPr bwMode="auto">
          <a:xfrm>
            <a:off x="7690478" y="2124492"/>
            <a:ext cx="649287" cy="188913"/>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Chlorantraniliprole</a:t>
            </a:r>
            <a:r>
              <a:rPr lang="en-US" sz="300" baseline="0" dirty="0"/>
              <a:t>  R=Cl</a:t>
            </a:r>
          </a:p>
          <a:p>
            <a:pPr algn="ctr" defTabSz="957263"/>
            <a:r>
              <a:rPr lang="en-US" sz="300" baseline="0" dirty="0"/>
              <a:t>Cyantraniliprole  R=CN</a:t>
            </a:r>
          </a:p>
        </p:txBody>
      </p:sp>
      <p:sp>
        <p:nvSpPr>
          <p:cNvPr id="18482" name="AutoShape 722"/>
          <p:cNvSpPr>
            <a:spLocks noChangeArrowheads="1"/>
          </p:cNvSpPr>
          <p:nvPr/>
        </p:nvSpPr>
        <p:spPr bwMode="auto">
          <a:xfrm>
            <a:off x="7732793" y="2310816"/>
            <a:ext cx="571823" cy="357187"/>
          </a:xfrm>
          <a:prstGeom prst="hexagon">
            <a:avLst>
              <a:gd name="adj" fmla="val 34111"/>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1033" name="Object 466"/>
          <p:cNvGraphicFramePr>
            <a:graphicFrameLocks noChangeAspect="1"/>
          </p:cNvGraphicFramePr>
          <p:nvPr>
            <p:extLst>
              <p:ext uri="{D42A27DB-BD31-4B8C-83A1-F6EECF244321}">
                <p14:modId xmlns:p14="http://schemas.microsoft.com/office/powerpoint/2010/main" val="2471080577"/>
              </p:ext>
            </p:extLst>
          </p:nvPr>
        </p:nvGraphicFramePr>
        <p:xfrm>
          <a:off x="7791168" y="2343261"/>
          <a:ext cx="264947" cy="303352"/>
        </p:xfrm>
        <a:graphic>
          <a:graphicData uri="http://schemas.openxmlformats.org/presentationml/2006/ole">
            <mc:AlternateContent xmlns:mc="http://schemas.openxmlformats.org/markup-compatibility/2006">
              <mc:Choice xmlns:v="urn:schemas-microsoft-com:vml" Requires="v">
                <p:oleObj name="MDLDrawObject Class" r:id="rId3" imgW="2038057" imgH="2333478" progId="ISISServer">
                  <p:embed/>
                </p:oleObj>
              </mc:Choice>
              <mc:Fallback>
                <p:oleObj name="MDLDrawObject Class" r:id="rId3" imgW="2038057" imgH="2333478" progId="ISISServer">
                  <p:embed/>
                  <p:pic>
                    <p:nvPicPr>
                      <p:cNvPr id="1033" name="Object 4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168" y="2343261"/>
                        <a:ext cx="264947" cy="303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8483" name="Text Box 768"/>
          <p:cNvSpPr txBox="1">
            <a:spLocks noChangeArrowheads="1"/>
          </p:cNvSpPr>
          <p:nvPr/>
        </p:nvSpPr>
        <p:spPr bwMode="auto">
          <a:xfrm>
            <a:off x="7865316" y="2403892"/>
            <a:ext cx="473075" cy="141288"/>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Flubendiamide</a:t>
            </a:r>
            <a:r>
              <a:rPr lang="en-US" sz="300" baseline="0" dirty="0"/>
              <a:t> </a:t>
            </a:r>
          </a:p>
        </p:txBody>
      </p:sp>
      <p:sp>
        <p:nvSpPr>
          <p:cNvPr id="666" name="Rectangle 544"/>
          <p:cNvSpPr>
            <a:spLocks noChangeArrowheads="1"/>
          </p:cNvSpPr>
          <p:nvPr/>
        </p:nvSpPr>
        <p:spPr bwMode="auto">
          <a:xfrm>
            <a:off x="3406807" y="2138978"/>
            <a:ext cx="2751448" cy="165951"/>
          </a:xfrm>
          <a:prstGeom prst="rect">
            <a:avLst/>
          </a:prstGeom>
          <a:noFill/>
          <a:ln w="9525">
            <a:noFill/>
            <a:miter lim="800000"/>
            <a:headEnd/>
            <a:tailEnd/>
          </a:ln>
          <a:effectLst/>
        </p:spPr>
        <p:txBody>
          <a:bodyPr wrap="square" lIns="95764" tIns="47883" rIns="95764" bIns="47883" anchor="ctr">
            <a:spAutoFit/>
          </a:bodyPr>
          <a:lstStyle/>
          <a:p>
            <a:pPr defTabSz="957263">
              <a:defRPr/>
            </a:pPr>
            <a:r>
              <a:rPr lang="en-GB" sz="450" b="1" baseline="0" dirty="0"/>
              <a:t>Group 11: Microbial disruptors of insect midgut membranes</a:t>
            </a:r>
            <a:endParaRPr lang="en-US" sz="300" b="1" baseline="0" dirty="0"/>
          </a:p>
        </p:txBody>
      </p:sp>
      <p:sp>
        <p:nvSpPr>
          <p:cNvPr id="669" name="Rectangle 574"/>
          <p:cNvSpPr>
            <a:spLocks noChangeArrowheads="1"/>
          </p:cNvSpPr>
          <p:nvPr/>
        </p:nvSpPr>
        <p:spPr bwMode="auto">
          <a:xfrm>
            <a:off x="3981643" y="2795410"/>
            <a:ext cx="2009775" cy="165951"/>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12: Inhibitors of mitochondrial ATP synthase</a:t>
            </a:r>
            <a:endParaRPr lang="en-US" sz="450" b="1" baseline="0" dirty="0"/>
          </a:p>
        </p:txBody>
      </p:sp>
      <p:sp>
        <p:nvSpPr>
          <p:cNvPr id="676" name="Rectangle 575"/>
          <p:cNvSpPr>
            <a:spLocks noChangeArrowheads="1"/>
          </p:cNvSpPr>
          <p:nvPr/>
        </p:nvSpPr>
        <p:spPr bwMode="auto">
          <a:xfrm>
            <a:off x="3381283" y="3501029"/>
            <a:ext cx="1419225" cy="234950"/>
          </a:xfrm>
          <a:prstGeom prst="rect">
            <a:avLst/>
          </a:prstGeom>
          <a:noFill/>
          <a:ln w="9525">
            <a:noFill/>
            <a:miter lim="800000"/>
            <a:headEnd/>
            <a:tailEnd/>
          </a:ln>
          <a:effectLst/>
        </p:spPr>
        <p:txBody>
          <a:bodyPr lIns="95764" tIns="47883" rIns="95764" bIns="47883">
            <a:spAutoFit/>
          </a:bodyPr>
          <a:lstStyle/>
          <a:p>
            <a:pPr algn="ctr" defTabSz="957263">
              <a:defRPr/>
            </a:pPr>
            <a:r>
              <a:rPr lang="en-GB" sz="450" b="1" baseline="0" dirty="0"/>
              <a:t>Group 13: Uncouplers of oxidative phos-</a:t>
            </a:r>
          </a:p>
          <a:p>
            <a:pPr algn="ctr" defTabSz="957263">
              <a:defRPr/>
            </a:pPr>
            <a:r>
              <a:rPr lang="en-GB" sz="450" b="1" baseline="0" dirty="0"/>
              <a:t>phorylation via disruption of proton gradient</a:t>
            </a:r>
            <a:r>
              <a:rPr lang="en-US" sz="450" b="1" baseline="0" dirty="0"/>
              <a:t> </a:t>
            </a:r>
          </a:p>
        </p:txBody>
      </p:sp>
      <p:sp>
        <p:nvSpPr>
          <p:cNvPr id="681" name="Rectangle 575"/>
          <p:cNvSpPr>
            <a:spLocks noChangeArrowheads="1"/>
          </p:cNvSpPr>
          <p:nvPr/>
        </p:nvSpPr>
        <p:spPr bwMode="auto">
          <a:xfrm>
            <a:off x="4750576" y="3507866"/>
            <a:ext cx="1806576" cy="234950"/>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14: Nicotinic acetylcholine receptor (nAChR) channel blockers</a:t>
            </a:r>
            <a:endParaRPr lang="en-US" sz="450" b="1" baseline="0" dirty="0"/>
          </a:p>
        </p:txBody>
      </p:sp>
      <p:sp>
        <p:nvSpPr>
          <p:cNvPr id="703" name="Text Box 682"/>
          <p:cNvSpPr txBox="1">
            <a:spLocks noChangeArrowheads="1"/>
          </p:cNvSpPr>
          <p:nvPr/>
        </p:nvSpPr>
        <p:spPr bwMode="auto">
          <a:xfrm>
            <a:off x="3389077" y="5710315"/>
            <a:ext cx="828334" cy="234950"/>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19: Octopamine</a:t>
            </a:r>
          </a:p>
          <a:p>
            <a:pPr algn="ctr" defTabSz="957263">
              <a:defRPr/>
            </a:pPr>
            <a:r>
              <a:rPr lang="en-GB" sz="450" b="1" baseline="0" dirty="0"/>
              <a:t> receptor agonists</a:t>
            </a:r>
            <a:r>
              <a:rPr lang="en-US" sz="450" b="1" baseline="0" dirty="0"/>
              <a:t> </a:t>
            </a:r>
          </a:p>
        </p:txBody>
      </p:sp>
      <p:sp>
        <p:nvSpPr>
          <p:cNvPr id="705" name="Text Box 681"/>
          <p:cNvSpPr txBox="1">
            <a:spLocks noChangeArrowheads="1"/>
          </p:cNvSpPr>
          <p:nvPr/>
        </p:nvSpPr>
        <p:spPr bwMode="auto">
          <a:xfrm>
            <a:off x="4225262" y="5703482"/>
            <a:ext cx="2236640" cy="165951"/>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20: Mitochondrial complex III electron transport inhibitors – Qo site</a:t>
            </a:r>
            <a:endParaRPr lang="en-US" sz="450" b="1" baseline="0" dirty="0"/>
          </a:p>
        </p:txBody>
      </p:sp>
      <p:sp>
        <p:nvSpPr>
          <p:cNvPr id="707" name="Text Box 685"/>
          <p:cNvSpPr txBox="1">
            <a:spLocks noChangeArrowheads="1"/>
          </p:cNvSpPr>
          <p:nvPr/>
        </p:nvSpPr>
        <p:spPr bwMode="auto">
          <a:xfrm>
            <a:off x="6726461" y="122620"/>
            <a:ext cx="1979172" cy="166688"/>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21: Mitochondrial complex I electron transport inhibitors</a:t>
            </a:r>
            <a:r>
              <a:rPr lang="en-US" sz="450" b="1" baseline="0" dirty="0"/>
              <a:t> </a:t>
            </a:r>
          </a:p>
        </p:txBody>
      </p:sp>
      <p:sp>
        <p:nvSpPr>
          <p:cNvPr id="709" name="Text Box 702"/>
          <p:cNvSpPr txBox="1">
            <a:spLocks noChangeArrowheads="1"/>
          </p:cNvSpPr>
          <p:nvPr/>
        </p:nvSpPr>
        <p:spPr bwMode="auto">
          <a:xfrm>
            <a:off x="8702161" y="109517"/>
            <a:ext cx="1094841" cy="234950"/>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22: Voltage-dependent</a:t>
            </a:r>
          </a:p>
          <a:p>
            <a:pPr algn="ctr" defTabSz="957263">
              <a:defRPr/>
            </a:pPr>
            <a:r>
              <a:rPr lang="en-GB" sz="450" b="1" baseline="0" dirty="0"/>
              <a:t> sodium channel blockers</a:t>
            </a:r>
            <a:r>
              <a:rPr lang="en-US" sz="450" b="1" baseline="0" dirty="0"/>
              <a:t> </a:t>
            </a:r>
          </a:p>
        </p:txBody>
      </p:sp>
      <p:sp>
        <p:nvSpPr>
          <p:cNvPr id="711" name="Rectangle 701"/>
          <p:cNvSpPr>
            <a:spLocks noChangeArrowheads="1"/>
          </p:cNvSpPr>
          <p:nvPr/>
        </p:nvSpPr>
        <p:spPr bwMode="auto">
          <a:xfrm>
            <a:off x="6569105" y="1036608"/>
            <a:ext cx="1615747" cy="165951"/>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23: Inhibitors of acetyl-CoA carboxylase</a:t>
            </a:r>
          </a:p>
        </p:txBody>
      </p:sp>
      <p:sp>
        <p:nvSpPr>
          <p:cNvPr id="713" name="Text Box 711"/>
          <p:cNvSpPr txBox="1">
            <a:spLocks noChangeArrowheads="1"/>
          </p:cNvSpPr>
          <p:nvPr/>
        </p:nvSpPr>
        <p:spPr bwMode="auto">
          <a:xfrm>
            <a:off x="8694575" y="1034488"/>
            <a:ext cx="1047285" cy="304450"/>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24: Mitochondrial complex IV electron transport inhibitors</a:t>
            </a:r>
            <a:r>
              <a:rPr lang="en-US" sz="450" b="1" baseline="0" dirty="0"/>
              <a:t> </a:t>
            </a:r>
          </a:p>
        </p:txBody>
      </p:sp>
      <p:sp>
        <p:nvSpPr>
          <p:cNvPr id="18547" name="AutoShape 658"/>
          <p:cNvSpPr>
            <a:spLocks noChangeArrowheads="1"/>
          </p:cNvSpPr>
          <p:nvPr/>
        </p:nvSpPr>
        <p:spPr bwMode="auto">
          <a:xfrm>
            <a:off x="6683610" y="2470070"/>
            <a:ext cx="472284" cy="368677"/>
          </a:xfrm>
          <a:prstGeom prst="hexagon">
            <a:avLst>
              <a:gd name="adj" fmla="val 3393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548" name="Rectangle 625"/>
          <p:cNvSpPr>
            <a:spLocks noChangeArrowheads="1"/>
          </p:cNvSpPr>
          <p:nvPr/>
        </p:nvSpPr>
        <p:spPr bwMode="auto">
          <a:xfrm>
            <a:off x="6704461" y="2338048"/>
            <a:ext cx="420688" cy="138112"/>
          </a:xfrm>
          <a:prstGeom prst="rect">
            <a:avLst/>
          </a:prstGeom>
          <a:noFill/>
          <a:ln w="9525">
            <a:noFill/>
            <a:miter lim="800000"/>
            <a:headEnd/>
            <a:tailEnd/>
          </a:ln>
          <a:effectLst/>
        </p:spPr>
        <p:txBody>
          <a:bodyPr wrap="none">
            <a:spAutoFit/>
          </a:bodyPr>
          <a:lstStyle/>
          <a:p>
            <a:r>
              <a:rPr lang="en-GB" sz="300" baseline="0" dirty="0"/>
              <a:t>Cyenopyrafen</a:t>
            </a:r>
            <a:endParaRPr lang="en-GB" sz="300" dirty="0"/>
          </a:p>
        </p:txBody>
      </p:sp>
      <p:graphicFrame>
        <p:nvGraphicFramePr>
          <p:cNvPr id="1616" name="Object 592"/>
          <p:cNvGraphicFramePr>
            <a:graphicFrameLocks noChangeAspect="1"/>
          </p:cNvGraphicFramePr>
          <p:nvPr>
            <p:extLst>
              <p:ext uri="{D42A27DB-BD31-4B8C-83A1-F6EECF244321}">
                <p14:modId xmlns:p14="http://schemas.microsoft.com/office/powerpoint/2010/main" val="3065315536"/>
              </p:ext>
            </p:extLst>
          </p:nvPr>
        </p:nvGraphicFramePr>
        <p:xfrm>
          <a:off x="7874553" y="1971155"/>
          <a:ext cx="311150" cy="207962"/>
        </p:xfrm>
        <a:graphic>
          <a:graphicData uri="http://schemas.openxmlformats.org/presentationml/2006/ole">
            <mc:AlternateContent xmlns:mc="http://schemas.openxmlformats.org/markup-compatibility/2006">
              <mc:Choice xmlns:v="urn:schemas-microsoft-com:vml" Requires="v">
                <p:oleObj name="CS ChemDraw Drawing" r:id="rId5" imgW="3307075" imgH="2212920" progId="ChemDraw.Document.6.0">
                  <p:embed/>
                </p:oleObj>
              </mc:Choice>
              <mc:Fallback>
                <p:oleObj name="CS ChemDraw Drawing" r:id="rId5" imgW="3307075" imgH="2212920" progId="ChemDraw.Document.6.0">
                  <p:embed/>
                  <p:pic>
                    <p:nvPicPr>
                      <p:cNvPr id="1616" name="Object 5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553" y="1971155"/>
                        <a:ext cx="311150" cy="207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8549" name="Text Box 824"/>
          <p:cNvSpPr txBox="1">
            <a:spLocks noChangeArrowheads="1"/>
          </p:cNvSpPr>
          <p:nvPr/>
        </p:nvSpPr>
        <p:spPr bwMode="auto">
          <a:xfrm>
            <a:off x="7030188" y="2045333"/>
            <a:ext cx="778665" cy="219812"/>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25A </a:t>
            </a:r>
            <a:r>
              <a:rPr lang="en-GB" sz="400" i="1" baseline="0" dirty="0"/>
              <a:t>beta-</a:t>
            </a:r>
            <a:r>
              <a:rPr lang="en-GB" sz="400" baseline="0" dirty="0"/>
              <a:t>Ketonitrile derivatives</a:t>
            </a:r>
            <a:endParaRPr lang="en-US" sz="400" baseline="0" dirty="0"/>
          </a:p>
        </p:txBody>
      </p:sp>
      <p:sp>
        <p:nvSpPr>
          <p:cNvPr id="18550" name="AutoShape 565"/>
          <p:cNvSpPr>
            <a:spLocks noChangeArrowheads="1"/>
          </p:cNvSpPr>
          <p:nvPr/>
        </p:nvSpPr>
        <p:spPr bwMode="auto">
          <a:xfrm>
            <a:off x="4280336" y="3704388"/>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1617" name="Object 593"/>
          <p:cNvGraphicFramePr>
            <a:graphicFrameLocks noChangeAspect="1"/>
          </p:cNvGraphicFramePr>
          <p:nvPr>
            <p:extLst>
              <p:ext uri="{D42A27DB-BD31-4B8C-83A1-F6EECF244321}">
                <p14:modId xmlns:p14="http://schemas.microsoft.com/office/powerpoint/2010/main" val="2350017363"/>
              </p:ext>
            </p:extLst>
          </p:nvPr>
        </p:nvGraphicFramePr>
        <p:xfrm>
          <a:off x="4301448" y="3835411"/>
          <a:ext cx="439039" cy="96062"/>
        </p:xfrm>
        <a:graphic>
          <a:graphicData uri="http://schemas.openxmlformats.org/presentationml/2006/ole">
            <mc:AlternateContent xmlns:mc="http://schemas.openxmlformats.org/markup-compatibility/2006">
              <mc:Choice xmlns:v="urn:schemas-microsoft-com:vml" Requires="v">
                <p:oleObj name="CS ChemDraw Drawing" r:id="rId7" imgW="3991268" imgH="873288" progId="ChemDraw.Document.6.0">
                  <p:embed/>
                </p:oleObj>
              </mc:Choice>
              <mc:Fallback>
                <p:oleObj name="CS ChemDraw Drawing" r:id="rId7" imgW="3991268" imgH="873288" progId="ChemDraw.Document.6.0">
                  <p:embed/>
                  <p:pic>
                    <p:nvPicPr>
                      <p:cNvPr id="1617" name="Object 5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1448" y="3835411"/>
                        <a:ext cx="439039" cy="96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8551" name="Text Box 610"/>
          <p:cNvSpPr txBox="1">
            <a:spLocks noChangeArrowheads="1"/>
          </p:cNvSpPr>
          <p:nvPr/>
        </p:nvSpPr>
        <p:spPr bwMode="auto">
          <a:xfrm>
            <a:off x="4333783" y="3917113"/>
            <a:ext cx="388937" cy="142875"/>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Sulfluramid</a:t>
            </a:r>
            <a:r>
              <a:rPr lang="en-US" sz="200" baseline="0" dirty="0"/>
              <a:t> </a:t>
            </a:r>
          </a:p>
        </p:txBody>
      </p:sp>
      <p:sp>
        <p:nvSpPr>
          <p:cNvPr id="18477" name="Text Box 771"/>
          <p:cNvSpPr txBox="1">
            <a:spLocks noChangeArrowheads="1"/>
          </p:cNvSpPr>
          <p:nvPr/>
        </p:nvSpPr>
        <p:spPr bwMode="auto">
          <a:xfrm>
            <a:off x="6710538" y="2710509"/>
            <a:ext cx="417512" cy="142875"/>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Cyflumetofen</a:t>
            </a:r>
            <a:endParaRPr lang="en-US" sz="300" baseline="0" dirty="0"/>
          </a:p>
        </p:txBody>
      </p:sp>
      <p:graphicFrame>
        <p:nvGraphicFramePr>
          <p:cNvPr id="12" name="Object 1001"/>
          <p:cNvGraphicFramePr>
            <a:graphicFrameLocks noChangeAspect="1"/>
          </p:cNvGraphicFramePr>
          <p:nvPr>
            <p:extLst>
              <p:ext uri="{D42A27DB-BD31-4B8C-83A1-F6EECF244321}">
                <p14:modId xmlns:p14="http://schemas.microsoft.com/office/powerpoint/2010/main" val="1663482537"/>
              </p:ext>
            </p:extLst>
          </p:nvPr>
        </p:nvGraphicFramePr>
        <p:xfrm>
          <a:off x="6758635" y="325661"/>
          <a:ext cx="304724" cy="215586"/>
        </p:xfrm>
        <a:graphic>
          <a:graphicData uri="http://schemas.openxmlformats.org/presentationml/2006/ole">
            <mc:AlternateContent xmlns:mc="http://schemas.openxmlformats.org/markup-compatibility/2006">
              <mc:Choice xmlns:v="urn:schemas-microsoft-com:vml" Requires="v">
                <p:oleObj name="CS ChemDraw Drawing" r:id="rId9" imgW="3397192" imgH="2403432" progId="ChemDraw.Document.6.0">
                  <p:embed/>
                </p:oleObj>
              </mc:Choice>
              <mc:Fallback>
                <p:oleObj name="CS ChemDraw Drawing" r:id="rId9" imgW="3397192" imgH="2403432" progId="ChemDraw.Document.6.0">
                  <p:embed/>
                  <p:pic>
                    <p:nvPicPr>
                      <p:cNvPr id="12" name="Object 1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8635" y="325661"/>
                        <a:ext cx="304724" cy="215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1003"/>
          <p:cNvGraphicFramePr>
            <a:graphicFrameLocks noChangeAspect="1"/>
          </p:cNvGraphicFramePr>
          <p:nvPr>
            <p:extLst>
              <p:ext uri="{D42A27DB-BD31-4B8C-83A1-F6EECF244321}">
                <p14:modId xmlns:p14="http://schemas.microsoft.com/office/powerpoint/2010/main" val="395587557"/>
              </p:ext>
            </p:extLst>
          </p:nvPr>
        </p:nvGraphicFramePr>
        <p:xfrm>
          <a:off x="7111969" y="495488"/>
          <a:ext cx="309472" cy="184521"/>
        </p:xfrm>
        <a:graphic>
          <a:graphicData uri="http://schemas.openxmlformats.org/presentationml/2006/ole">
            <mc:AlternateContent xmlns:mc="http://schemas.openxmlformats.org/markup-compatibility/2006">
              <mc:Choice xmlns:v="urn:schemas-microsoft-com:vml" Requires="v">
                <p:oleObj name="CS ChemDraw Drawing" r:id="rId11" imgW="3720055" imgH="2217456" progId="ChemDraw.Document.6.0">
                  <p:embed/>
                </p:oleObj>
              </mc:Choice>
              <mc:Fallback>
                <p:oleObj name="CS ChemDraw Drawing" r:id="rId11" imgW="3720055" imgH="2217456" progId="ChemDraw.Document.6.0">
                  <p:embed/>
                  <p:pic>
                    <p:nvPicPr>
                      <p:cNvPr id="14" name="Object 10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1969" y="495488"/>
                        <a:ext cx="309472" cy="184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005"/>
          <p:cNvGraphicFramePr>
            <a:graphicFrameLocks noChangeAspect="1"/>
          </p:cNvGraphicFramePr>
          <p:nvPr>
            <p:extLst>
              <p:ext uri="{D42A27DB-BD31-4B8C-83A1-F6EECF244321}">
                <p14:modId xmlns:p14="http://schemas.microsoft.com/office/powerpoint/2010/main" val="2258737285"/>
              </p:ext>
            </p:extLst>
          </p:nvPr>
        </p:nvGraphicFramePr>
        <p:xfrm>
          <a:off x="7458407" y="737864"/>
          <a:ext cx="369368" cy="154387"/>
        </p:xfrm>
        <a:graphic>
          <a:graphicData uri="http://schemas.openxmlformats.org/presentationml/2006/ole">
            <mc:AlternateContent xmlns:mc="http://schemas.openxmlformats.org/markup-compatibility/2006">
              <mc:Choice xmlns:v="urn:schemas-microsoft-com:vml" Requires="v">
                <p:oleObj name="CS ChemDraw Drawing" r:id="rId13" imgW="3938106" imgH="1645920" progId="ChemDraw.Document.6.0">
                  <p:embed/>
                </p:oleObj>
              </mc:Choice>
              <mc:Fallback>
                <p:oleObj name="CS ChemDraw Drawing" r:id="rId13" imgW="3938106" imgH="1645920" progId="ChemDraw.Document.6.0">
                  <p:embed/>
                  <p:pic>
                    <p:nvPicPr>
                      <p:cNvPr id="16" name="Object 10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8407" y="737864"/>
                        <a:ext cx="369368" cy="154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1006"/>
          <p:cNvGraphicFramePr>
            <a:graphicFrameLocks noChangeAspect="1"/>
          </p:cNvGraphicFramePr>
          <p:nvPr>
            <p:extLst>
              <p:ext uri="{D42A27DB-BD31-4B8C-83A1-F6EECF244321}">
                <p14:modId xmlns:p14="http://schemas.microsoft.com/office/powerpoint/2010/main" val="3016854160"/>
              </p:ext>
            </p:extLst>
          </p:nvPr>
        </p:nvGraphicFramePr>
        <p:xfrm>
          <a:off x="7812710" y="567704"/>
          <a:ext cx="413908" cy="125729"/>
        </p:xfrm>
        <a:graphic>
          <a:graphicData uri="http://schemas.openxmlformats.org/presentationml/2006/ole">
            <mc:AlternateContent xmlns:mc="http://schemas.openxmlformats.org/markup-compatibility/2006">
              <mc:Choice xmlns:v="urn:schemas-microsoft-com:vml" Requires="v">
                <p:oleObj name="CS ChemDraw Drawing" r:id="rId15" imgW="4891999" imgH="1338120" progId="ChemDraw.Document.6.0">
                  <p:embed/>
                </p:oleObj>
              </mc:Choice>
              <mc:Fallback>
                <p:oleObj name="CS ChemDraw Drawing" r:id="rId15" imgW="4891999" imgH="1338120" progId="ChemDraw.Document.6.0">
                  <p:embed/>
                  <p:pic>
                    <p:nvPicPr>
                      <p:cNvPr id="17" name="Object 10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2710" y="567704"/>
                        <a:ext cx="413908" cy="1257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1007"/>
          <p:cNvGraphicFramePr>
            <a:graphicFrameLocks noChangeAspect="1"/>
          </p:cNvGraphicFramePr>
          <p:nvPr>
            <p:extLst>
              <p:ext uri="{D42A27DB-BD31-4B8C-83A1-F6EECF244321}">
                <p14:modId xmlns:p14="http://schemas.microsoft.com/office/powerpoint/2010/main" val="589601510"/>
              </p:ext>
            </p:extLst>
          </p:nvPr>
        </p:nvGraphicFramePr>
        <p:xfrm>
          <a:off x="7457127" y="347721"/>
          <a:ext cx="406512" cy="159346"/>
        </p:xfrm>
        <a:graphic>
          <a:graphicData uri="http://schemas.openxmlformats.org/presentationml/2006/ole">
            <mc:AlternateContent xmlns:mc="http://schemas.openxmlformats.org/markup-compatibility/2006">
              <mc:Choice xmlns:v="urn:schemas-microsoft-com:vml" Requires="v">
                <p:oleObj name="CS ChemDraw Drawing" r:id="rId17" imgW="4674164" imgH="1831680" progId="ChemDraw.Document.6.0">
                  <p:embed/>
                </p:oleObj>
              </mc:Choice>
              <mc:Fallback>
                <p:oleObj name="CS ChemDraw Drawing" r:id="rId17" imgW="4674164" imgH="1831680" progId="ChemDraw.Document.6.0">
                  <p:embed/>
                  <p:pic>
                    <p:nvPicPr>
                      <p:cNvPr id="18" name="Object 100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7127" y="347721"/>
                        <a:ext cx="406512" cy="159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918" name="Text Box 532"/>
          <p:cNvSpPr txBox="1">
            <a:spLocks noChangeArrowheads="1"/>
          </p:cNvSpPr>
          <p:nvPr/>
        </p:nvSpPr>
        <p:spPr bwMode="auto">
          <a:xfrm>
            <a:off x="5013276" y="2598732"/>
            <a:ext cx="919297" cy="158257"/>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11A </a:t>
            </a:r>
            <a:r>
              <a:rPr lang="en-GB" sz="400" i="1" baseline="0" dirty="0"/>
              <a:t>Bacillus </a:t>
            </a:r>
            <a:r>
              <a:rPr lang="en-GB" sz="400" i="1" baseline="0" dirty="0" err="1"/>
              <a:t>thuringiensis</a:t>
            </a:r>
            <a:endParaRPr lang="en-GB" sz="400" i="1" baseline="0" dirty="0"/>
          </a:p>
        </p:txBody>
      </p:sp>
      <p:sp>
        <p:nvSpPr>
          <p:cNvPr id="920" name="AutoShape 533"/>
          <p:cNvSpPr>
            <a:spLocks noChangeArrowheads="1"/>
          </p:cNvSpPr>
          <p:nvPr/>
        </p:nvSpPr>
        <p:spPr bwMode="auto">
          <a:xfrm>
            <a:off x="5875828" y="2264702"/>
            <a:ext cx="459105" cy="356236"/>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921" name="Text Box 607"/>
          <p:cNvSpPr txBox="1">
            <a:spLocks noChangeArrowheads="1"/>
          </p:cNvSpPr>
          <p:nvPr/>
        </p:nvSpPr>
        <p:spPr bwMode="auto">
          <a:xfrm>
            <a:off x="5843761" y="2358683"/>
            <a:ext cx="519747" cy="142868"/>
          </a:xfrm>
          <a:prstGeom prst="rect">
            <a:avLst/>
          </a:prstGeom>
          <a:noFill/>
          <a:ln w="9525">
            <a:noFill/>
            <a:miter lim="800000"/>
            <a:headEnd/>
            <a:tailEnd/>
          </a:ln>
          <a:effectLst/>
        </p:spPr>
        <p:txBody>
          <a:bodyPr wrap="square" lIns="95764" tIns="47883" rIns="95764" bIns="47883">
            <a:spAutoFit/>
          </a:bodyPr>
          <a:lstStyle/>
          <a:p>
            <a:pPr defTabSz="957263"/>
            <a:r>
              <a:rPr lang="en-GB" sz="300" i="1" baseline="0" dirty="0"/>
              <a:t>Bacillus </a:t>
            </a:r>
            <a:r>
              <a:rPr lang="en-GB" sz="300" i="1" baseline="0" dirty="0" err="1"/>
              <a:t>sphaericus</a:t>
            </a:r>
            <a:endParaRPr lang="en-US" sz="300" i="1" baseline="0" dirty="0"/>
          </a:p>
        </p:txBody>
      </p:sp>
      <p:sp>
        <p:nvSpPr>
          <p:cNvPr id="899" name="Rectangle 544"/>
          <p:cNvSpPr>
            <a:spLocks noChangeArrowheads="1"/>
          </p:cNvSpPr>
          <p:nvPr/>
        </p:nvSpPr>
        <p:spPr bwMode="auto">
          <a:xfrm>
            <a:off x="3424650" y="2259291"/>
            <a:ext cx="1638666" cy="281367"/>
          </a:xfrm>
          <a:prstGeom prst="rect">
            <a:avLst/>
          </a:prstGeom>
          <a:noFill/>
          <a:ln w="9525">
            <a:noFill/>
            <a:miter lim="800000"/>
            <a:headEnd/>
            <a:tailEnd/>
          </a:ln>
          <a:effectLst/>
        </p:spPr>
        <p:txBody>
          <a:bodyPr wrap="square" lIns="95764" tIns="47883" rIns="95764" bIns="47883" anchor="ctr">
            <a:spAutoFit/>
          </a:bodyPr>
          <a:lstStyle/>
          <a:p>
            <a:pPr defTabSz="957263">
              <a:defRPr/>
            </a:pPr>
            <a:r>
              <a:rPr lang="en-GB" sz="400" baseline="0" dirty="0"/>
              <a:t>Includes transgenic crops expressing </a:t>
            </a:r>
            <a:r>
              <a:rPr lang="en-GB" sz="400" i="1" baseline="0" dirty="0"/>
              <a:t>Bacillus </a:t>
            </a:r>
            <a:r>
              <a:rPr lang="en-GB" sz="400" i="1" baseline="0" dirty="0" err="1"/>
              <a:t>thuringiensis</a:t>
            </a:r>
            <a:r>
              <a:rPr lang="en-GB" sz="400" i="1" baseline="0" dirty="0"/>
              <a:t> </a:t>
            </a:r>
            <a:r>
              <a:rPr lang="en-GB" sz="400" baseline="0" dirty="0"/>
              <a:t>toxins (however, specific guidance for resistance management of transgenic crops is not based on rotation of modes of action)</a:t>
            </a:r>
            <a:endParaRPr lang="en-US" sz="400" baseline="0" dirty="0"/>
          </a:p>
        </p:txBody>
      </p:sp>
      <p:sp>
        <p:nvSpPr>
          <p:cNvPr id="904" name="Left Brace 903"/>
          <p:cNvSpPr/>
          <p:nvPr/>
        </p:nvSpPr>
        <p:spPr bwMode="auto">
          <a:xfrm rot="10800000">
            <a:off x="6430550" y="1491732"/>
            <a:ext cx="45719" cy="114300"/>
          </a:xfrm>
          <a:prstGeom prst="leftBrace">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25000">
              <a:ln>
                <a:noFill/>
              </a:ln>
              <a:solidFill>
                <a:srgbClr val="000000"/>
              </a:solidFill>
              <a:effectLst/>
              <a:latin typeface="Arial" charset="0"/>
            </a:endParaRPr>
          </a:p>
        </p:txBody>
      </p:sp>
      <p:sp>
        <p:nvSpPr>
          <p:cNvPr id="905" name="Text Box 532"/>
          <p:cNvSpPr txBox="1">
            <a:spLocks noChangeArrowheads="1"/>
          </p:cNvSpPr>
          <p:nvPr/>
        </p:nvSpPr>
        <p:spPr bwMode="auto">
          <a:xfrm>
            <a:off x="5729271" y="2605219"/>
            <a:ext cx="794297" cy="152101"/>
          </a:xfrm>
          <a:prstGeom prst="rect">
            <a:avLst/>
          </a:prstGeom>
          <a:noFill/>
          <a:ln w="9525">
            <a:noFill/>
            <a:miter lim="800000"/>
            <a:headEnd/>
            <a:tailEnd/>
          </a:ln>
          <a:effectLst/>
        </p:spPr>
        <p:txBody>
          <a:bodyPr wrap="square" lIns="95764" tIns="47883" rIns="95764" bIns="47883">
            <a:spAutoFit/>
          </a:bodyPr>
          <a:lstStyle/>
          <a:p>
            <a:pPr defTabSz="957263">
              <a:lnSpc>
                <a:spcPct val="90000"/>
              </a:lnSpc>
            </a:pPr>
            <a:r>
              <a:rPr lang="en-GB" sz="400" baseline="0" dirty="0"/>
              <a:t>11B </a:t>
            </a:r>
            <a:r>
              <a:rPr lang="en-GB" sz="400" i="1" baseline="0" dirty="0"/>
              <a:t>Bacillus </a:t>
            </a:r>
            <a:r>
              <a:rPr lang="en-GB" sz="400" i="1" baseline="0" dirty="0" err="1"/>
              <a:t>sphaericus</a:t>
            </a:r>
            <a:endParaRPr lang="en-GB" sz="400" i="1" baseline="0" dirty="0"/>
          </a:p>
        </p:txBody>
      </p:sp>
      <p:sp>
        <p:nvSpPr>
          <p:cNvPr id="907" name="Rectangle 906"/>
          <p:cNvSpPr/>
          <p:nvPr/>
        </p:nvSpPr>
        <p:spPr>
          <a:xfrm>
            <a:off x="3427965" y="2490312"/>
            <a:ext cx="1553325" cy="267766"/>
          </a:xfrm>
          <a:prstGeom prst="rect">
            <a:avLst/>
          </a:prstGeom>
          <a:effectLst/>
        </p:spPr>
        <p:txBody>
          <a:bodyPr wrap="square">
            <a:spAutoFit/>
          </a:bodyPr>
          <a:lstStyle/>
          <a:p>
            <a:pPr>
              <a:lnSpc>
                <a:spcPct val="95000"/>
              </a:lnSpc>
            </a:pPr>
            <a:r>
              <a:rPr lang="en-GB" sz="400" baseline="0" dirty="0"/>
              <a:t>Rotation between certain specific </a:t>
            </a:r>
            <a:r>
              <a:rPr lang="en-GB" sz="400" i="1" baseline="0" dirty="0" err="1"/>
              <a:t>B.t</a:t>
            </a:r>
            <a:r>
              <a:rPr lang="en-GB" sz="400" baseline="0" dirty="0" err="1"/>
              <a:t>.</a:t>
            </a:r>
            <a:r>
              <a:rPr lang="en-GB" sz="400" baseline="0" dirty="0"/>
              <a:t> microbial products may provide resistance management benefits for some pests. Consult product-specific recommendations.</a:t>
            </a:r>
          </a:p>
        </p:txBody>
      </p:sp>
      <p:sp>
        <p:nvSpPr>
          <p:cNvPr id="951" name="TextBox 950"/>
          <p:cNvSpPr txBox="1"/>
          <p:nvPr/>
        </p:nvSpPr>
        <p:spPr>
          <a:xfrm>
            <a:off x="7737401" y="6711432"/>
            <a:ext cx="1484702" cy="153888"/>
          </a:xfrm>
          <a:prstGeom prst="rect">
            <a:avLst/>
          </a:prstGeom>
          <a:noFill/>
        </p:spPr>
        <p:txBody>
          <a:bodyPr wrap="none" rtlCol="0" anchor="b">
            <a:spAutoFit/>
          </a:bodyPr>
          <a:lstStyle/>
          <a:p>
            <a:r>
              <a:rPr lang="en-GB" sz="400" baseline="0" dirty="0"/>
              <a:t>Poster Edition 11.4, May 2025. Visit </a:t>
            </a:r>
            <a:r>
              <a:rPr lang="en-GB" sz="400" baseline="0" dirty="0" err="1"/>
              <a:t>www.irac-online.org</a:t>
            </a:r>
            <a:r>
              <a:rPr lang="en-GB" sz="400" baseline="0" dirty="0"/>
              <a:t> </a:t>
            </a:r>
            <a:endParaRPr lang="en-US" sz="400" dirty="0"/>
          </a:p>
        </p:txBody>
      </p:sp>
      <p:graphicFrame>
        <p:nvGraphicFramePr>
          <p:cNvPr id="1608" name="Object 1607"/>
          <p:cNvGraphicFramePr>
            <a:graphicFrameLocks noChangeAspect="1"/>
          </p:cNvGraphicFramePr>
          <p:nvPr>
            <p:extLst>
              <p:ext uri="{D42A27DB-BD31-4B8C-83A1-F6EECF244321}">
                <p14:modId xmlns:p14="http://schemas.microsoft.com/office/powerpoint/2010/main" val="751653605"/>
              </p:ext>
            </p:extLst>
          </p:nvPr>
        </p:nvGraphicFramePr>
        <p:xfrm>
          <a:off x="9243142" y="690196"/>
          <a:ext cx="359056" cy="159071"/>
        </p:xfrm>
        <a:graphic>
          <a:graphicData uri="http://schemas.openxmlformats.org/presentationml/2006/ole">
            <mc:AlternateContent xmlns:mc="http://schemas.openxmlformats.org/markup-compatibility/2006">
              <mc:Choice xmlns:v="urn:schemas-microsoft-com:vml" Requires="v">
                <p:oleObj name="CS ChemDraw Drawing" r:id="rId19" imgW="4722464" imgH="2091960" progId="ChemDraw.Document.6.0">
                  <p:embed/>
                </p:oleObj>
              </mc:Choice>
              <mc:Fallback>
                <p:oleObj name="CS ChemDraw Drawing" r:id="rId19" imgW="4722464" imgH="2091960" progId="ChemDraw.Document.6.0">
                  <p:embed/>
                  <p:pic>
                    <p:nvPicPr>
                      <p:cNvPr id="1608" name="Object 160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43142" y="690196"/>
                        <a:ext cx="359056" cy="15907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96" name="Object 1695"/>
          <p:cNvGraphicFramePr>
            <a:graphicFrameLocks noChangeAspect="1"/>
          </p:cNvGraphicFramePr>
          <p:nvPr>
            <p:extLst>
              <p:ext uri="{D42A27DB-BD31-4B8C-83A1-F6EECF244321}">
                <p14:modId xmlns:p14="http://schemas.microsoft.com/office/powerpoint/2010/main" val="459481953"/>
              </p:ext>
            </p:extLst>
          </p:nvPr>
        </p:nvGraphicFramePr>
        <p:xfrm>
          <a:off x="3506375" y="5983248"/>
          <a:ext cx="441856" cy="132224"/>
        </p:xfrm>
        <a:graphic>
          <a:graphicData uri="http://schemas.openxmlformats.org/presentationml/2006/ole">
            <mc:AlternateContent xmlns:mc="http://schemas.openxmlformats.org/markup-compatibility/2006">
              <mc:Choice xmlns:v="urn:schemas-microsoft-com:vml" Requires="v">
                <p:oleObj name="CS ChemDraw Drawing" r:id="rId21" imgW="4016877" imgH="1202040" progId="ChemDraw.Document.6.0">
                  <p:embed/>
                </p:oleObj>
              </mc:Choice>
              <mc:Fallback>
                <p:oleObj name="CS ChemDraw Drawing" r:id="rId21" imgW="4016877" imgH="1202040" progId="ChemDraw.Document.6.0">
                  <p:embed/>
                  <p:pic>
                    <p:nvPicPr>
                      <p:cNvPr id="1696" name="Object 169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06375" y="5983248"/>
                        <a:ext cx="441856" cy="132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896" name="TextBox 872"/>
          <p:cNvSpPr txBox="1">
            <a:spLocks noChangeArrowheads="1"/>
          </p:cNvSpPr>
          <p:nvPr/>
        </p:nvSpPr>
        <p:spPr bwMode="auto">
          <a:xfrm>
            <a:off x="8327972" y="1507951"/>
            <a:ext cx="322524" cy="153888"/>
          </a:xfrm>
          <a:prstGeom prst="rect">
            <a:avLst/>
          </a:prstGeom>
          <a:noFill/>
          <a:ln w="9525">
            <a:noFill/>
            <a:miter lim="800000"/>
            <a:headEnd/>
            <a:tailEnd/>
          </a:ln>
          <a:effectLst/>
        </p:spPr>
        <p:txBody>
          <a:bodyPr wrap="none">
            <a:spAutoFit/>
          </a:bodyPr>
          <a:lstStyle/>
          <a:p>
            <a:r>
              <a:rPr lang="en-GB" sz="400" b="1" baseline="0" dirty="0"/>
              <a:t>Ca</a:t>
            </a:r>
            <a:r>
              <a:rPr lang="en-GB" sz="400" b="1" dirty="0"/>
              <a:t>3</a:t>
            </a:r>
            <a:r>
              <a:rPr lang="en-GB" sz="400" b="1" baseline="0" dirty="0"/>
              <a:t>P</a:t>
            </a:r>
            <a:r>
              <a:rPr lang="en-GB" sz="400" b="1" dirty="0"/>
              <a:t>2</a:t>
            </a:r>
          </a:p>
        </p:txBody>
      </p:sp>
      <p:sp>
        <p:nvSpPr>
          <p:cNvPr id="897" name="TextBox 872"/>
          <p:cNvSpPr txBox="1">
            <a:spLocks noChangeArrowheads="1"/>
          </p:cNvSpPr>
          <p:nvPr/>
        </p:nvSpPr>
        <p:spPr bwMode="auto">
          <a:xfrm>
            <a:off x="8677861" y="1322168"/>
            <a:ext cx="274434" cy="153888"/>
          </a:xfrm>
          <a:prstGeom prst="rect">
            <a:avLst/>
          </a:prstGeom>
          <a:noFill/>
          <a:ln w="9525">
            <a:noFill/>
            <a:miter lim="800000"/>
            <a:headEnd/>
            <a:tailEnd/>
          </a:ln>
          <a:effectLst/>
        </p:spPr>
        <p:txBody>
          <a:bodyPr wrap="none">
            <a:spAutoFit/>
          </a:bodyPr>
          <a:lstStyle/>
          <a:p>
            <a:r>
              <a:rPr lang="en-GB" sz="400" b="1" baseline="0" dirty="0"/>
              <a:t>PH</a:t>
            </a:r>
            <a:r>
              <a:rPr lang="en-GB" sz="400" b="1" dirty="0"/>
              <a:t>3</a:t>
            </a:r>
          </a:p>
        </p:txBody>
      </p:sp>
      <p:sp>
        <p:nvSpPr>
          <p:cNvPr id="898" name="TextBox 872"/>
          <p:cNvSpPr txBox="1">
            <a:spLocks noChangeArrowheads="1"/>
          </p:cNvSpPr>
          <p:nvPr/>
        </p:nvSpPr>
        <p:spPr bwMode="auto">
          <a:xfrm>
            <a:off x="8986483" y="1500171"/>
            <a:ext cx="320922" cy="153888"/>
          </a:xfrm>
          <a:prstGeom prst="rect">
            <a:avLst/>
          </a:prstGeom>
          <a:noFill/>
          <a:ln w="9525">
            <a:noFill/>
            <a:miter lim="800000"/>
            <a:headEnd/>
            <a:tailEnd/>
          </a:ln>
          <a:effectLst/>
        </p:spPr>
        <p:txBody>
          <a:bodyPr wrap="none">
            <a:spAutoFit/>
          </a:bodyPr>
          <a:lstStyle/>
          <a:p>
            <a:r>
              <a:rPr lang="en-GB" sz="400" b="1" baseline="0" dirty="0"/>
              <a:t>Zn</a:t>
            </a:r>
            <a:r>
              <a:rPr lang="en-GB" sz="400" b="1" dirty="0"/>
              <a:t>3</a:t>
            </a:r>
            <a:r>
              <a:rPr lang="en-GB" sz="400" b="1" baseline="0" dirty="0"/>
              <a:t>P</a:t>
            </a:r>
            <a:r>
              <a:rPr lang="en-GB" sz="400" b="1" dirty="0"/>
              <a:t>2</a:t>
            </a:r>
          </a:p>
        </p:txBody>
      </p:sp>
      <p:sp>
        <p:nvSpPr>
          <p:cNvPr id="900" name="TextBox 872"/>
          <p:cNvSpPr txBox="1">
            <a:spLocks noChangeArrowheads="1"/>
          </p:cNvSpPr>
          <p:nvPr/>
        </p:nvSpPr>
        <p:spPr bwMode="auto">
          <a:xfrm>
            <a:off x="9329471" y="1298319"/>
            <a:ext cx="284052" cy="184666"/>
          </a:xfrm>
          <a:prstGeom prst="rect">
            <a:avLst/>
          </a:prstGeom>
          <a:noFill/>
          <a:ln w="9525">
            <a:noFill/>
            <a:miter lim="800000"/>
            <a:headEnd/>
            <a:tailEnd/>
          </a:ln>
          <a:effectLst/>
        </p:spPr>
        <p:txBody>
          <a:bodyPr wrap="none">
            <a:spAutoFit/>
          </a:bodyPr>
          <a:lstStyle/>
          <a:p>
            <a:r>
              <a:rPr lang="en-GB" sz="600" b="1" dirty="0"/>
              <a:t>CN</a:t>
            </a:r>
            <a:r>
              <a:rPr lang="en-GB" sz="600" b="1" baseline="0" dirty="0"/>
              <a:t>-</a:t>
            </a:r>
          </a:p>
        </p:txBody>
      </p:sp>
      <p:graphicFrame>
        <p:nvGraphicFramePr>
          <p:cNvPr id="1698" name="Object 1697"/>
          <p:cNvGraphicFramePr>
            <a:graphicFrameLocks noChangeAspect="1"/>
          </p:cNvGraphicFramePr>
          <p:nvPr>
            <p:extLst>
              <p:ext uri="{D42A27DB-BD31-4B8C-83A1-F6EECF244321}">
                <p14:modId xmlns:p14="http://schemas.microsoft.com/office/powerpoint/2010/main" val="932721979"/>
              </p:ext>
            </p:extLst>
          </p:nvPr>
        </p:nvGraphicFramePr>
        <p:xfrm>
          <a:off x="8257934" y="300962"/>
          <a:ext cx="334776" cy="273594"/>
        </p:xfrm>
        <a:graphic>
          <a:graphicData uri="http://schemas.openxmlformats.org/presentationml/2006/ole">
            <mc:AlternateContent xmlns:mc="http://schemas.openxmlformats.org/markup-compatibility/2006">
              <mc:Choice xmlns:v="urn:schemas-microsoft-com:vml" Requires="v">
                <p:oleObj name="CS ChemDraw Drawing" r:id="rId23" imgW="3719731" imgH="3039930" progId="ChemDraw.Document.6.0">
                  <p:embed/>
                </p:oleObj>
              </mc:Choice>
              <mc:Fallback>
                <p:oleObj name="CS ChemDraw Drawing" r:id="rId23" imgW="3719731" imgH="3039930" progId="ChemDraw.Document.6.0">
                  <p:embed/>
                  <p:pic>
                    <p:nvPicPr>
                      <p:cNvPr id="1698" name="Object 169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57934" y="300962"/>
                        <a:ext cx="334776" cy="273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34" name="Object 1733"/>
          <p:cNvGraphicFramePr>
            <a:graphicFrameLocks noChangeAspect="1"/>
          </p:cNvGraphicFramePr>
          <p:nvPr>
            <p:extLst>
              <p:ext uri="{D42A27DB-BD31-4B8C-83A1-F6EECF244321}">
                <p14:modId xmlns:p14="http://schemas.microsoft.com/office/powerpoint/2010/main" val="3239053157"/>
              </p:ext>
            </p:extLst>
          </p:nvPr>
        </p:nvGraphicFramePr>
        <p:xfrm>
          <a:off x="5438968" y="3012631"/>
          <a:ext cx="377824" cy="206086"/>
        </p:xfrm>
        <a:graphic>
          <a:graphicData uri="http://schemas.openxmlformats.org/presentationml/2006/ole">
            <mc:AlternateContent xmlns:mc="http://schemas.openxmlformats.org/markup-compatibility/2006">
              <mc:Choice xmlns:v="urn:schemas-microsoft-com:vml" Requires="v">
                <p:oleObj r:id="rId25" imgW="4041000" imgH="2194200" progId="ChemDraw.Document.6.0">
                  <p:embed/>
                </p:oleObj>
              </mc:Choice>
              <mc:Fallback>
                <p:oleObj r:id="rId25" imgW="4041000" imgH="2194200" progId="ChemDraw.Document.6.0">
                  <p:embed/>
                  <p:pic>
                    <p:nvPicPr>
                      <p:cNvPr id="1734" name="Object 173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38968" y="3012631"/>
                        <a:ext cx="377824" cy="2060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35" name="Object 1734"/>
          <p:cNvGraphicFramePr>
            <a:graphicFrameLocks noChangeAspect="1"/>
          </p:cNvGraphicFramePr>
          <p:nvPr>
            <p:extLst>
              <p:ext uri="{D42A27DB-BD31-4B8C-83A1-F6EECF244321}">
                <p14:modId xmlns:p14="http://schemas.microsoft.com/office/powerpoint/2010/main" val="2111622991"/>
              </p:ext>
            </p:extLst>
          </p:nvPr>
        </p:nvGraphicFramePr>
        <p:xfrm>
          <a:off x="6017889" y="3022879"/>
          <a:ext cx="379929" cy="155574"/>
        </p:xfrm>
        <a:graphic>
          <a:graphicData uri="http://schemas.openxmlformats.org/presentationml/2006/ole">
            <mc:AlternateContent xmlns:mc="http://schemas.openxmlformats.org/markup-compatibility/2006">
              <mc:Choice xmlns:v="urn:schemas-microsoft-com:vml" Requires="v">
                <p:oleObj r:id="rId27" imgW="2934720" imgH="1197360" progId="ChemDraw.Document.6.0">
                  <p:embed/>
                </p:oleObj>
              </mc:Choice>
              <mc:Fallback>
                <p:oleObj r:id="rId27" imgW="2934720" imgH="1197360" progId="ChemDraw.Document.6.0">
                  <p:embed/>
                  <p:pic>
                    <p:nvPicPr>
                      <p:cNvPr id="1735" name="Object 17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17889" y="3022879"/>
                        <a:ext cx="379929" cy="15557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36" name="Object 1735"/>
          <p:cNvGraphicFramePr>
            <a:graphicFrameLocks noChangeAspect="1"/>
          </p:cNvGraphicFramePr>
          <p:nvPr>
            <p:extLst>
              <p:ext uri="{D42A27DB-BD31-4B8C-83A1-F6EECF244321}">
                <p14:modId xmlns:p14="http://schemas.microsoft.com/office/powerpoint/2010/main" val="2168635635"/>
              </p:ext>
            </p:extLst>
          </p:nvPr>
        </p:nvGraphicFramePr>
        <p:xfrm>
          <a:off x="4882876" y="5956210"/>
          <a:ext cx="406399" cy="129353"/>
        </p:xfrm>
        <a:graphic>
          <a:graphicData uri="http://schemas.openxmlformats.org/presentationml/2006/ole">
            <mc:AlternateContent xmlns:mc="http://schemas.openxmlformats.org/markup-compatibility/2006">
              <mc:Choice xmlns:v="urn:schemas-microsoft-com:vml" Requires="v">
                <p:oleObj r:id="rId29" imgW="5330160" imgH="1691280" progId="ChemDraw.Document.6.0">
                  <p:embed/>
                </p:oleObj>
              </mc:Choice>
              <mc:Fallback>
                <p:oleObj r:id="rId29" imgW="5330160" imgH="1691280" progId="ChemDraw.Document.6.0">
                  <p:embed/>
                  <p:pic>
                    <p:nvPicPr>
                      <p:cNvPr id="1736" name="Object 173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82876" y="5956210"/>
                        <a:ext cx="406399" cy="12935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37" name="Object 1736"/>
          <p:cNvGraphicFramePr>
            <a:graphicFrameLocks noChangeAspect="1"/>
          </p:cNvGraphicFramePr>
          <p:nvPr>
            <p:extLst>
              <p:ext uri="{D42A27DB-BD31-4B8C-83A1-F6EECF244321}">
                <p14:modId xmlns:p14="http://schemas.microsoft.com/office/powerpoint/2010/main" val="3220762177"/>
              </p:ext>
            </p:extLst>
          </p:nvPr>
        </p:nvGraphicFramePr>
        <p:xfrm>
          <a:off x="5435325" y="5935855"/>
          <a:ext cx="397531" cy="182411"/>
        </p:xfrm>
        <a:graphic>
          <a:graphicData uri="http://schemas.openxmlformats.org/presentationml/2006/ole">
            <mc:AlternateContent xmlns:mc="http://schemas.openxmlformats.org/markup-compatibility/2006">
              <mc:Choice xmlns:v="urn:schemas-microsoft-com:vml" Requires="v">
                <p:oleObj r:id="rId31" imgW="4004280" imgH="1828440" progId="ChemDraw.Document.6.0">
                  <p:embed/>
                </p:oleObj>
              </mc:Choice>
              <mc:Fallback>
                <p:oleObj r:id="rId31" imgW="4004280" imgH="1828440" progId="ChemDraw.Document.6.0">
                  <p:embed/>
                  <p:pic>
                    <p:nvPicPr>
                      <p:cNvPr id="1737" name="Object 173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35325" y="5935855"/>
                        <a:ext cx="397531" cy="18241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38" name="Object 1737"/>
          <p:cNvGraphicFramePr>
            <a:graphicFrameLocks noChangeAspect="1"/>
          </p:cNvGraphicFramePr>
          <p:nvPr>
            <p:extLst>
              <p:ext uri="{D42A27DB-BD31-4B8C-83A1-F6EECF244321}">
                <p14:modId xmlns:p14="http://schemas.microsoft.com/office/powerpoint/2010/main" val="3045934909"/>
              </p:ext>
            </p:extLst>
          </p:nvPr>
        </p:nvGraphicFramePr>
        <p:xfrm>
          <a:off x="4366228" y="5954692"/>
          <a:ext cx="318991" cy="233362"/>
        </p:xfrm>
        <a:graphic>
          <a:graphicData uri="http://schemas.openxmlformats.org/presentationml/2006/ole">
            <mc:AlternateContent xmlns:mc="http://schemas.openxmlformats.org/markup-compatibility/2006">
              <mc:Choice xmlns:v="urn:schemas-microsoft-com:vml" Requires="v">
                <p:oleObj r:id="rId33" imgW="4296960" imgH="3135960" progId="ChemDraw.Document.6.0">
                  <p:embed/>
                </p:oleObj>
              </mc:Choice>
              <mc:Fallback>
                <p:oleObj r:id="rId33" imgW="4296960" imgH="3135960" progId="ChemDraw.Document.6.0">
                  <p:embed/>
                  <p:pic>
                    <p:nvPicPr>
                      <p:cNvPr id="1738" name="Object 173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66228" y="5954692"/>
                        <a:ext cx="318991" cy="233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42" name="Object 1741"/>
          <p:cNvGraphicFramePr>
            <a:graphicFrameLocks noChangeAspect="1"/>
          </p:cNvGraphicFramePr>
          <p:nvPr>
            <p:extLst>
              <p:ext uri="{D42A27DB-BD31-4B8C-83A1-F6EECF244321}">
                <p14:modId xmlns:p14="http://schemas.microsoft.com/office/powerpoint/2010/main" val="1903747736"/>
              </p:ext>
            </p:extLst>
          </p:nvPr>
        </p:nvGraphicFramePr>
        <p:xfrm>
          <a:off x="6714733" y="2144174"/>
          <a:ext cx="377031" cy="238125"/>
        </p:xfrm>
        <a:graphic>
          <a:graphicData uri="http://schemas.openxmlformats.org/presentationml/2006/ole">
            <mc:AlternateContent xmlns:mc="http://schemas.openxmlformats.org/markup-compatibility/2006">
              <mc:Choice xmlns:v="urn:schemas-microsoft-com:vml" Requires="v">
                <p:oleObj r:id="rId35" imgW="3364560" imgH="2121120" progId="ChemDraw.Document.6.0">
                  <p:embed/>
                </p:oleObj>
              </mc:Choice>
              <mc:Fallback>
                <p:oleObj r:id="rId35" imgW="3364560" imgH="2121120" progId="ChemDraw.Document.6.0">
                  <p:embed/>
                  <p:pic>
                    <p:nvPicPr>
                      <p:cNvPr id="1742" name="Object 174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714733" y="2144174"/>
                        <a:ext cx="377031" cy="2381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43" name="Object 1742"/>
          <p:cNvGraphicFramePr>
            <a:graphicFrameLocks noChangeAspect="1"/>
          </p:cNvGraphicFramePr>
          <p:nvPr>
            <p:extLst>
              <p:ext uri="{D42A27DB-BD31-4B8C-83A1-F6EECF244321}">
                <p14:modId xmlns:p14="http://schemas.microsoft.com/office/powerpoint/2010/main" val="644065375"/>
              </p:ext>
            </p:extLst>
          </p:nvPr>
        </p:nvGraphicFramePr>
        <p:xfrm>
          <a:off x="6735192" y="2496744"/>
          <a:ext cx="358173" cy="239711"/>
        </p:xfrm>
        <a:graphic>
          <a:graphicData uri="http://schemas.openxmlformats.org/presentationml/2006/ole">
            <mc:AlternateContent xmlns:mc="http://schemas.openxmlformats.org/markup-compatibility/2006">
              <mc:Choice xmlns:v="urn:schemas-microsoft-com:vml" Requires="v">
                <p:oleObj r:id="rId37" imgW="3254760" imgH="2175840" progId="ChemDraw.Document.6.0">
                  <p:embed/>
                </p:oleObj>
              </mc:Choice>
              <mc:Fallback>
                <p:oleObj r:id="rId37" imgW="3254760" imgH="2175840" progId="ChemDraw.Document.6.0">
                  <p:embed/>
                  <p:pic>
                    <p:nvPicPr>
                      <p:cNvPr id="1743" name="Object 174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735192" y="2496744"/>
                        <a:ext cx="358173" cy="23971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44" name="Object 1743"/>
          <p:cNvGraphicFramePr>
            <a:graphicFrameLocks noChangeAspect="1"/>
          </p:cNvGraphicFramePr>
          <p:nvPr>
            <p:extLst>
              <p:ext uri="{D42A27DB-BD31-4B8C-83A1-F6EECF244321}">
                <p14:modId xmlns:p14="http://schemas.microsoft.com/office/powerpoint/2010/main" val="541541935"/>
              </p:ext>
            </p:extLst>
          </p:nvPr>
        </p:nvGraphicFramePr>
        <p:xfrm>
          <a:off x="4986245" y="3720060"/>
          <a:ext cx="295275" cy="253881"/>
        </p:xfrm>
        <a:graphic>
          <a:graphicData uri="http://schemas.openxmlformats.org/presentationml/2006/ole">
            <mc:AlternateContent xmlns:mc="http://schemas.openxmlformats.org/markup-compatibility/2006">
              <mc:Choice xmlns:v="urn:schemas-microsoft-com:vml" Requires="v">
                <p:oleObj r:id="rId39" imgW="2706120" imgH="2322000" progId="ChemDraw.Document.6.0">
                  <p:embed/>
                </p:oleObj>
              </mc:Choice>
              <mc:Fallback>
                <p:oleObj r:id="rId39" imgW="2706120" imgH="2322000" progId="ChemDraw.Document.6.0">
                  <p:embed/>
                  <p:pic>
                    <p:nvPicPr>
                      <p:cNvPr id="1744" name="Object 174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86245" y="3720060"/>
                        <a:ext cx="295275" cy="25388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57" name="Object 1756"/>
          <p:cNvGraphicFramePr>
            <a:graphicFrameLocks noChangeAspect="1"/>
          </p:cNvGraphicFramePr>
          <p:nvPr>
            <p:extLst>
              <p:ext uri="{D42A27DB-BD31-4B8C-83A1-F6EECF244321}">
                <p14:modId xmlns:p14="http://schemas.microsoft.com/office/powerpoint/2010/main" val="3959604669"/>
              </p:ext>
            </p:extLst>
          </p:nvPr>
        </p:nvGraphicFramePr>
        <p:xfrm>
          <a:off x="5386294" y="3907386"/>
          <a:ext cx="253409" cy="207961"/>
        </p:xfrm>
        <a:graphic>
          <a:graphicData uri="http://schemas.openxmlformats.org/presentationml/2006/ole">
            <mc:AlternateContent xmlns:mc="http://schemas.openxmlformats.org/markup-compatibility/2006">
              <mc:Choice xmlns:v="urn:schemas-microsoft-com:vml" Requires="v">
                <p:oleObj r:id="rId41" imgW="2322000" imgH="1901520" progId="ChemDraw.Document.6.0">
                  <p:embed/>
                </p:oleObj>
              </mc:Choice>
              <mc:Fallback>
                <p:oleObj r:id="rId41" imgW="2322000" imgH="1901520" progId="ChemDraw.Document.6.0">
                  <p:embed/>
                  <p:pic>
                    <p:nvPicPr>
                      <p:cNvPr id="1757" name="Object 175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386294" y="3907386"/>
                        <a:ext cx="253409" cy="20796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59" name="Object 1758"/>
          <p:cNvGraphicFramePr>
            <a:graphicFrameLocks noChangeAspect="1"/>
          </p:cNvGraphicFramePr>
          <p:nvPr>
            <p:extLst>
              <p:ext uri="{D42A27DB-BD31-4B8C-83A1-F6EECF244321}">
                <p14:modId xmlns:p14="http://schemas.microsoft.com/office/powerpoint/2010/main" val="4120579478"/>
              </p:ext>
            </p:extLst>
          </p:nvPr>
        </p:nvGraphicFramePr>
        <p:xfrm>
          <a:off x="6065744" y="3904211"/>
          <a:ext cx="293885" cy="213735"/>
        </p:xfrm>
        <a:graphic>
          <a:graphicData uri="http://schemas.openxmlformats.org/presentationml/2006/ole">
            <mc:AlternateContent xmlns:mc="http://schemas.openxmlformats.org/markup-compatibility/2006">
              <mc:Choice xmlns:v="urn:schemas-microsoft-com:vml" Requires="v">
                <p:oleObj r:id="rId43" imgW="2221560" imgH="1618200" progId="ChemDraw.Document.6.0">
                  <p:embed/>
                </p:oleObj>
              </mc:Choice>
              <mc:Fallback>
                <p:oleObj r:id="rId43" imgW="2221560" imgH="1618200" progId="ChemDraw.Document.6.0">
                  <p:embed/>
                  <p:pic>
                    <p:nvPicPr>
                      <p:cNvPr id="1759" name="Object 175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065744" y="3904211"/>
                        <a:ext cx="293885" cy="21373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61" name="Object 1760"/>
          <p:cNvGraphicFramePr>
            <a:graphicFrameLocks noChangeAspect="1"/>
          </p:cNvGraphicFramePr>
          <p:nvPr>
            <p:extLst>
              <p:ext uri="{D42A27DB-BD31-4B8C-83A1-F6EECF244321}">
                <p14:modId xmlns:p14="http://schemas.microsoft.com/office/powerpoint/2010/main" val="1138127932"/>
              </p:ext>
            </p:extLst>
          </p:nvPr>
        </p:nvGraphicFramePr>
        <p:xfrm>
          <a:off x="5745069" y="3745460"/>
          <a:ext cx="219076" cy="190250"/>
        </p:xfrm>
        <a:graphic>
          <a:graphicData uri="http://schemas.openxmlformats.org/presentationml/2006/ole">
            <mc:AlternateContent xmlns:mc="http://schemas.openxmlformats.org/markup-compatibility/2006">
              <mc:Choice xmlns:v="urn:schemas-microsoft-com:vml" Requires="v">
                <p:oleObj r:id="rId45" imgW="1435320" imgH="1243080" progId="ChemDraw.Document.6.0">
                  <p:embed/>
                </p:oleObj>
              </mc:Choice>
              <mc:Fallback>
                <p:oleObj r:id="rId45" imgW="1435320" imgH="1243080" progId="ChemDraw.Document.6.0">
                  <p:embed/>
                  <p:pic>
                    <p:nvPicPr>
                      <p:cNvPr id="1761" name="Object 176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745069" y="3745460"/>
                        <a:ext cx="219076" cy="190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63" name="Object 1762"/>
          <p:cNvGraphicFramePr>
            <a:graphicFrameLocks noChangeAspect="1"/>
          </p:cNvGraphicFramePr>
          <p:nvPr>
            <p:extLst>
              <p:ext uri="{D42A27DB-BD31-4B8C-83A1-F6EECF244321}">
                <p14:modId xmlns:p14="http://schemas.microsoft.com/office/powerpoint/2010/main" val="1607628480"/>
              </p:ext>
            </p:extLst>
          </p:nvPr>
        </p:nvGraphicFramePr>
        <p:xfrm>
          <a:off x="3620995" y="3745132"/>
          <a:ext cx="330200" cy="224784"/>
        </p:xfrm>
        <a:graphic>
          <a:graphicData uri="http://schemas.openxmlformats.org/presentationml/2006/ole">
            <mc:AlternateContent xmlns:mc="http://schemas.openxmlformats.org/markup-compatibility/2006">
              <mc:Choice xmlns:v="urn:schemas-microsoft-com:vml" Requires="v">
                <p:oleObj r:id="rId47" imgW="2697120" imgH="1828440" progId="ChemDraw.Document.6.0">
                  <p:embed/>
                </p:oleObj>
              </mc:Choice>
              <mc:Fallback>
                <p:oleObj r:id="rId47" imgW="2697120" imgH="1828440" progId="ChemDraw.Document.6.0">
                  <p:embed/>
                  <p:pic>
                    <p:nvPicPr>
                      <p:cNvPr id="1763" name="Object 176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620995" y="3745132"/>
                        <a:ext cx="330200" cy="22478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65" name="Object 1764"/>
          <p:cNvGraphicFramePr>
            <a:graphicFrameLocks noChangeAspect="1"/>
          </p:cNvGraphicFramePr>
          <p:nvPr>
            <p:extLst>
              <p:ext uri="{D42A27DB-BD31-4B8C-83A1-F6EECF244321}">
                <p14:modId xmlns:p14="http://schemas.microsoft.com/office/powerpoint/2010/main" val="451321751"/>
              </p:ext>
            </p:extLst>
          </p:nvPr>
        </p:nvGraphicFramePr>
        <p:xfrm>
          <a:off x="4049620" y="3916582"/>
          <a:ext cx="196849" cy="207448"/>
        </p:xfrm>
        <a:graphic>
          <a:graphicData uri="http://schemas.openxmlformats.org/presentationml/2006/ole">
            <mc:AlternateContent xmlns:mc="http://schemas.openxmlformats.org/markup-compatibility/2006">
              <mc:Choice xmlns:v="urn:schemas-microsoft-com:vml" Requires="v">
                <p:oleObj r:id="rId49" imgW="1636560" imgH="1728000" progId="ChemDraw.Document.6.0">
                  <p:embed/>
                </p:oleObj>
              </mc:Choice>
              <mc:Fallback>
                <p:oleObj r:id="rId49" imgW="1636560" imgH="1728000" progId="ChemDraw.Document.6.0">
                  <p:embed/>
                  <p:pic>
                    <p:nvPicPr>
                      <p:cNvPr id="1765" name="Object 176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049620" y="3916582"/>
                        <a:ext cx="196849" cy="2074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67" name="Object 1766"/>
          <p:cNvGraphicFramePr>
            <a:graphicFrameLocks noChangeAspect="1"/>
          </p:cNvGraphicFramePr>
          <p:nvPr>
            <p:extLst>
              <p:ext uri="{D42A27DB-BD31-4B8C-83A1-F6EECF244321}">
                <p14:modId xmlns:p14="http://schemas.microsoft.com/office/powerpoint/2010/main" val="1140939325"/>
              </p:ext>
            </p:extLst>
          </p:nvPr>
        </p:nvGraphicFramePr>
        <p:xfrm>
          <a:off x="3486343" y="2951441"/>
          <a:ext cx="390523" cy="193249"/>
        </p:xfrm>
        <a:graphic>
          <a:graphicData uri="http://schemas.openxmlformats.org/presentationml/2006/ole">
            <mc:AlternateContent xmlns:mc="http://schemas.openxmlformats.org/markup-compatibility/2006">
              <mc:Choice xmlns:v="urn:schemas-microsoft-com:vml" Requires="v">
                <p:oleObj r:id="rId51" imgW="3684240" imgH="1819080" progId="ChemDraw.Document.6.0">
                  <p:embed/>
                </p:oleObj>
              </mc:Choice>
              <mc:Fallback>
                <p:oleObj r:id="rId51" imgW="3684240" imgH="1819080" progId="ChemDraw.Document.6.0">
                  <p:embed/>
                  <p:pic>
                    <p:nvPicPr>
                      <p:cNvPr id="1767" name="Object 1766"/>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486343" y="2951441"/>
                        <a:ext cx="390523" cy="19324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69" name="Object 1768"/>
          <p:cNvGraphicFramePr>
            <a:graphicFrameLocks noChangeAspect="1"/>
          </p:cNvGraphicFramePr>
          <p:nvPr>
            <p:extLst>
              <p:ext uri="{D42A27DB-BD31-4B8C-83A1-F6EECF244321}">
                <p14:modId xmlns:p14="http://schemas.microsoft.com/office/powerpoint/2010/main" val="2850633488"/>
              </p:ext>
            </p:extLst>
          </p:nvPr>
        </p:nvGraphicFramePr>
        <p:xfrm>
          <a:off x="4048318" y="2953027"/>
          <a:ext cx="264559" cy="241135"/>
        </p:xfrm>
        <a:graphic>
          <a:graphicData uri="http://schemas.openxmlformats.org/presentationml/2006/ole">
            <mc:AlternateContent xmlns:mc="http://schemas.openxmlformats.org/markup-compatibility/2006">
              <mc:Choice xmlns:v="urn:schemas-microsoft-com:vml" Requires="v">
                <p:oleObj r:id="rId53" imgW="2422800" imgH="2212560" progId="ChemDraw.Document.6.0">
                  <p:embed/>
                </p:oleObj>
              </mc:Choice>
              <mc:Fallback>
                <p:oleObj r:id="rId53" imgW="2422800" imgH="2212560" progId="ChemDraw.Document.6.0">
                  <p:embed/>
                  <p:pic>
                    <p:nvPicPr>
                      <p:cNvPr id="1769" name="Object 1768"/>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048318" y="2953027"/>
                        <a:ext cx="264559" cy="24113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72" name="Object 1771"/>
          <p:cNvGraphicFramePr>
            <a:graphicFrameLocks noChangeAspect="1"/>
          </p:cNvGraphicFramePr>
          <p:nvPr>
            <p:extLst>
              <p:ext uri="{D42A27DB-BD31-4B8C-83A1-F6EECF244321}">
                <p14:modId xmlns:p14="http://schemas.microsoft.com/office/powerpoint/2010/main" val="3972601166"/>
              </p:ext>
            </p:extLst>
          </p:nvPr>
        </p:nvGraphicFramePr>
        <p:xfrm>
          <a:off x="4414421" y="3135590"/>
          <a:ext cx="316522" cy="214312"/>
        </p:xfrm>
        <a:graphic>
          <a:graphicData uri="http://schemas.openxmlformats.org/presentationml/2006/ole">
            <mc:AlternateContent xmlns:mc="http://schemas.openxmlformats.org/markup-compatibility/2006">
              <mc:Choice xmlns:v="urn:schemas-microsoft-com:vml" Requires="v">
                <p:oleObj r:id="rId55" imgW="2422800" imgH="1636560" progId="ChemDraw.Document.6.0">
                  <p:embed/>
                </p:oleObj>
              </mc:Choice>
              <mc:Fallback>
                <p:oleObj r:id="rId55" imgW="2422800" imgH="1636560" progId="ChemDraw.Document.6.0">
                  <p:embed/>
                  <p:pic>
                    <p:nvPicPr>
                      <p:cNvPr id="1772" name="Object 177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414421" y="3135590"/>
                        <a:ext cx="316522" cy="214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79" name="Object 1778"/>
          <p:cNvGraphicFramePr>
            <a:graphicFrameLocks noChangeAspect="1"/>
          </p:cNvGraphicFramePr>
          <p:nvPr>
            <p:extLst>
              <p:ext uri="{D42A27DB-BD31-4B8C-83A1-F6EECF244321}">
                <p14:modId xmlns:p14="http://schemas.microsoft.com/office/powerpoint/2010/main" val="4188561449"/>
              </p:ext>
            </p:extLst>
          </p:nvPr>
        </p:nvGraphicFramePr>
        <p:xfrm>
          <a:off x="4775393" y="2945090"/>
          <a:ext cx="282574" cy="247467"/>
        </p:xfrm>
        <a:graphic>
          <a:graphicData uri="http://schemas.openxmlformats.org/presentationml/2006/ole">
            <mc:AlternateContent xmlns:mc="http://schemas.openxmlformats.org/markup-compatibility/2006">
              <mc:Choice xmlns:v="urn:schemas-microsoft-com:vml" Requires="v">
                <p:oleObj r:id="rId57" imgW="4178160" imgH="3656880" progId="ChemDraw.Document.6.0">
                  <p:embed/>
                </p:oleObj>
              </mc:Choice>
              <mc:Fallback>
                <p:oleObj r:id="rId57" imgW="4178160" imgH="3656880" progId="ChemDraw.Document.6.0">
                  <p:embed/>
                  <p:pic>
                    <p:nvPicPr>
                      <p:cNvPr id="1779" name="Object 177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4775393" y="2945090"/>
                        <a:ext cx="282574" cy="24746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00" name="AutoShape 932"/>
          <p:cNvSpPr>
            <a:spLocks noChangeArrowheads="1"/>
          </p:cNvSpPr>
          <p:nvPr/>
        </p:nvSpPr>
        <p:spPr bwMode="auto">
          <a:xfrm>
            <a:off x="7141932" y="2270281"/>
            <a:ext cx="473803" cy="389103"/>
          </a:xfrm>
          <a:prstGeom prst="hexagon">
            <a:avLst>
              <a:gd name="adj" fmla="val 34166"/>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1655" name="Object 631"/>
          <p:cNvGraphicFramePr>
            <a:graphicFrameLocks noChangeAspect="1"/>
          </p:cNvGraphicFramePr>
          <p:nvPr>
            <p:extLst>
              <p:ext uri="{D42A27DB-BD31-4B8C-83A1-F6EECF244321}">
                <p14:modId xmlns:p14="http://schemas.microsoft.com/office/powerpoint/2010/main" val="2086417991"/>
              </p:ext>
            </p:extLst>
          </p:nvPr>
        </p:nvGraphicFramePr>
        <p:xfrm>
          <a:off x="7206635" y="2289254"/>
          <a:ext cx="280866" cy="302053"/>
        </p:xfrm>
        <a:graphic>
          <a:graphicData uri="http://schemas.openxmlformats.org/presentationml/2006/ole">
            <mc:AlternateContent xmlns:mc="http://schemas.openxmlformats.org/markup-compatibility/2006">
              <mc:Choice xmlns:v="urn:schemas-microsoft-com:vml" Requires="v">
                <p:oleObj name="CS ChemDraw Drawing" r:id="rId59" imgW="2980377" imgH="3140640" progId="ChemDraw.Document.6.0">
                  <p:embed/>
                </p:oleObj>
              </mc:Choice>
              <mc:Fallback>
                <p:oleObj name="CS ChemDraw Drawing" r:id="rId59" imgW="2980377" imgH="3140640" progId="ChemDraw.Document.6.0">
                  <p:embed/>
                  <p:pic>
                    <p:nvPicPr>
                      <p:cNvPr id="1655" name="Object 63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7206635" y="2289254"/>
                        <a:ext cx="280866" cy="3020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7" name="Text Box 771"/>
          <p:cNvSpPr txBox="1">
            <a:spLocks noChangeArrowheads="1"/>
          </p:cNvSpPr>
          <p:nvPr/>
        </p:nvSpPr>
        <p:spPr bwMode="auto">
          <a:xfrm>
            <a:off x="7185882" y="2538088"/>
            <a:ext cx="401789" cy="14286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err="1"/>
              <a:t>Pyflubumide</a:t>
            </a:r>
            <a:endParaRPr lang="en-US" sz="300" baseline="0" dirty="0"/>
          </a:p>
        </p:txBody>
      </p:sp>
      <p:sp>
        <p:nvSpPr>
          <p:cNvPr id="518" name="Text Box 824"/>
          <p:cNvSpPr txBox="1">
            <a:spLocks noChangeArrowheads="1"/>
          </p:cNvSpPr>
          <p:nvPr/>
        </p:nvSpPr>
        <p:spPr bwMode="auto">
          <a:xfrm>
            <a:off x="7091305" y="2640449"/>
            <a:ext cx="642323" cy="158257"/>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25B </a:t>
            </a:r>
            <a:r>
              <a:rPr lang="en-GB" sz="400" baseline="0" dirty="0" err="1"/>
              <a:t>Carboxanilides</a:t>
            </a:r>
            <a:r>
              <a:rPr lang="en-GB" sz="400" baseline="0" dirty="0"/>
              <a:t> </a:t>
            </a:r>
            <a:endParaRPr lang="en-US" sz="400" baseline="0" dirty="0"/>
          </a:p>
        </p:txBody>
      </p:sp>
      <p:sp>
        <p:nvSpPr>
          <p:cNvPr id="15" name="TextBox 14"/>
          <p:cNvSpPr txBox="1"/>
          <p:nvPr/>
        </p:nvSpPr>
        <p:spPr>
          <a:xfrm>
            <a:off x="3357373" y="3926346"/>
            <a:ext cx="529312" cy="338554"/>
          </a:xfrm>
          <a:prstGeom prst="rect">
            <a:avLst/>
          </a:prstGeom>
          <a:noFill/>
          <a:effectLst/>
        </p:spPr>
        <p:txBody>
          <a:bodyPr wrap="none" rtlCol="0">
            <a:spAutoFit/>
          </a:bodyPr>
          <a:lstStyle/>
          <a:p>
            <a:pPr defTabSz="957263"/>
            <a:r>
              <a:rPr lang="en-US" sz="400" baseline="0" dirty="0"/>
              <a:t>13</a:t>
            </a:r>
          </a:p>
          <a:p>
            <a:pPr defTabSz="957263"/>
            <a:r>
              <a:rPr lang="en-US" sz="400" baseline="0" dirty="0"/>
              <a:t>Pyrroles,</a:t>
            </a:r>
            <a:br>
              <a:rPr lang="en-US" sz="400" baseline="0" dirty="0"/>
            </a:br>
            <a:r>
              <a:rPr lang="en-US" sz="400" baseline="0" dirty="0"/>
              <a:t>Dinitrophenols,</a:t>
            </a:r>
            <a:br>
              <a:rPr lang="en-US" sz="400" baseline="0" dirty="0"/>
            </a:br>
            <a:r>
              <a:rPr lang="en-US" sz="400" baseline="0" dirty="0" err="1"/>
              <a:t>Sulfluramid</a:t>
            </a:r>
            <a:endParaRPr lang="en-US" sz="400" baseline="0" dirty="0"/>
          </a:p>
        </p:txBody>
      </p:sp>
      <p:pic>
        <p:nvPicPr>
          <p:cNvPr id="10" name="Picture 9"/>
          <p:cNvPicPr>
            <a:picLocks noChangeAspect="1"/>
          </p:cNvPicPr>
          <p:nvPr/>
        </p:nvPicPr>
        <p:blipFill>
          <a:blip r:embed="rId61"/>
          <a:stretch>
            <a:fillRect/>
          </a:stretch>
        </p:blipFill>
        <p:spPr>
          <a:xfrm>
            <a:off x="6739049" y="673599"/>
            <a:ext cx="329737" cy="220539"/>
          </a:xfrm>
          <a:prstGeom prst="rect">
            <a:avLst/>
          </a:prstGeom>
          <a:effectLst/>
        </p:spPr>
      </p:pic>
      <p:sp>
        <p:nvSpPr>
          <p:cNvPr id="560" name="AutoShape 710"/>
          <p:cNvSpPr>
            <a:spLocks noChangeArrowheads="1"/>
          </p:cNvSpPr>
          <p:nvPr/>
        </p:nvSpPr>
        <p:spPr bwMode="auto">
          <a:xfrm>
            <a:off x="5952098" y="5843624"/>
            <a:ext cx="482600" cy="357187"/>
          </a:xfrm>
          <a:prstGeom prst="hexagon">
            <a:avLst>
              <a:gd name="adj" fmla="val 33778"/>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70" name="Text Box 764"/>
          <p:cNvSpPr txBox="1">
            <a:spLocks noChangeArrowheads="1"/>
          </p:cNvSpPr>
          <p:nvPr/>
        </p:nvSpPr>
        <p:spPr bwMode="auto">
          <a:xfrm>
            <a:off x="6018712" y="6073808"/>
            <a:ext cx="379412"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Bifenazate</a:t>
            </a:r>
            <a:r>
              <a:rPr lang="en-US" sz="300" baseline="0" dirty="0"/>
              <a:t> </a:t>
            </a:r>
          </a:p>
        </p:txBody>
      </p:sp>
      <p:graphicFrame>
        <p:nvGraphicFramePr>
          <p:cNvPr id="571" name="Object 570"/>
          <p:cNvGraphicFramePr>
            <a:graphicFrameLocks noChangeAspect="1"/>
          </p:cNvGraphicFramePr>
          <p:nvPr>
            <p:extLst>
              <p:ext uri="{D42A27DB-BD31-4B8C-83A1-F6EECF244321}">
                <p14:modId xmlns:p14="http://schemas.microsoft.com/office/powerpoint/2010/main" val="1100472932"/>
              </p:ext>
            </p:extLst>
          </p:nvPr>
        </p:nvGraphicFramePr>
        <p:xfrm>
          <a:off x="6006485" y="5882678"/>
          <a:ext cx="370749" cy="188061"/>
        </p:xfrm>
        <a:graphic>
          <a:graphicData uri="http://schemas.openxmlformats.org/presentationml/2006/ole">
            <mc:AlternateContent xmlns:mc="http://schemas.openxmlformats.org/markup-compatibility/2006">
              <mc:Choice xmlns:v="urn:schemas-microsoft-com:vml" Requires="v">
                <p:oleObj r:id="rId62" imgW="3492360" imgH="1764360" progId="ChemDraw.Document.6.0">
                  <p:embed/>
                </p:oleObj>
              </mc:Choice>
              <mc:Fallback>
                <p:oleObj r:id="rId62" imgW="3492360" imgH="1764360" progId="ChemDraw.Document.6.0">
                  <p:embed/>
                  <p:pic>
                    <p:nvPicPr>
                      <p:cNvPr id="571" name="Object 570"/>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006485" y="5882678"/>
                        <a:ext cx="370749" cy="18806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72" name="Text Box 821"/>
          <p:cNvSpPr txBox="1">
            <a:spLocks noChangeArrowheads="1"/>
          </p:cNvSpPr>
          <p:nvPr/>
        </p:nvSpPr>
        <p:spPr bwMode="auto">
          <a:xfrm>
            <a:off x="5909622" y="6195237"/>
            <a:ext cx="546059" cy="219812"/>
          </a:xfrm>
          <a:prstGeom prst="rect">
            <a:avLst/>
          </a:prstGeom>
          <a:noFill/>
          <a:ln w="9525">
            <a:noFill/>
            <a:miter lim="800000"/>
            <a:headEnd/>
            <a:tailEnd/>
          </a:ln>
          <a:effectLst/>
        </p:spPr>
        <p:txBody>
          <a:bodyPr wrap="none" lIns="95764" tIns="47883" rIns="95764" bIns="47883">
            <a:spAutoFit/>
          </a:bodyPr>
          <a:lstStyle/>
          <a:p>
            <a:pPr defTabSz="957263"/>
            <a:r>
              <a:rPr lang="en-GB" sz="400" baseline="0" dirty="0"/>
              <a:t>20D </a:t>
            </a:r>
            <a:r>
              <a:rPr lang="en-GB" sz="400" baseline="0" dirty="0" err="1"/>
              <a:t>Bifenazate</a:t>
            </a:r>
            <a:endParaRPr lang="en-US" sz="400" baseline="0" dirty="0"/>
          </a:p>
          <a:p>
            <a:pPr defTabSz="957263"/>
            <a:endParaRPr lang="en-US" sz="400" baseline="0" dirty="0"/>
          </a:p>
        </p:txBody>
      </p:sp>
      <p:sp>
        <p:nvSpPr>
          <p:cNvPr id="573" name="AutoShape 86"/>
          <p:cNvSpPr>
            <a:spLocks noChangeArrowheads="1"/>
          </p:cNvSpPr>
          <p:nvPr/>
        </p:nvSpPr>
        <p:spPr bwMode="auto">
          <a:xfrm>
            <a:off x="8945764" y="1922627"/>
            <a:ext cx="761018" cy="955964"/>
          </a:xfrm>
          <a:prstGeom prst="roundRect">
            <a:avLst>
              <a:gd name="adj" fmla="val 4218"/>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576" name="AutoShape 526"/>
          <p:cNvSpPr>
            <a:spLocks noChangeArrowheads="1"/>
          </p:cNvSpPr>
          <p:nvPr/>
        </p:nvSpPr>
        <p:spPr bwMode="auto">
          <a:xfrm>
            <a:off x="9101214" y="2260958"/>
            <a:ext cx="449509"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77" name="Text Box 649"/>
          <p:cNvSpPr txBox="1">
            <a:spLocks noChangeArrowheads="1"/>
          </p:cNvSpPr>
          <p:nvPr/>
        </p:nvSpPr>
        <p:spPr bwMode="auto">
          <a:xfrm>
            <a:off x="9140285" y="2482237"/>
            <a:ext cx="473075" cy="141287"/>
          </a:xfrm>
          <a:prstGeom prst="rect">
            <a:avLst/>
          </a:prstGeom>
          <a:noFill/>
          <a:ln w="9525" algn="ctr">
            <a:noFill/>
            <a:miter lim="800000"/>
            <a:headEnd/>
            <a:tailEnd/>
          </a:ln>
          <a:effectLst/>
        </p:spPr>
        <p:txBody>
          <a:bodyPr lIns="95764" tIns="47883" rIns="95764" bIns="47883">
            <a:spAutoFit/>
          </a:bodyPr>
          <a:lstStyle/>
          <a:p>
            <a:pPr defTabSz="957263"/>
            <a:r>
              <a:rPr lang="en-GB" sz="300" baseline="0" dirty="0"/>
              <a:t>Flonicamid</a:t>
            </a:r>
            <a:endParaRPr lang="en-US" sz="300" baseline="0" dirty="0"/>
          </a:p>
        </p:txBody>
      </p:sp>
      <p:sp>
        <p:nvSpPr>
          <p:cNvPr id="578" name="Text Box 532"/>
          <p:cNvSpPr txBox="1">
            <a:spLocks noChangeArrowheads="1"/>
          </p:cNvSpPr>
          <p:nvPr/>
        </p:nvSpPr>
        <p:spPr bwMode="auto">
          <a:xfrm>
            <a:off x="9077664" y="2647662"/>
            <a:ext cx="515602" cy="158257"/>
          </a:xfrm>
          <a:prstGeom prst="rect">
            <a:avLst/>
          </a:prstGeom>
          <a:noFill/>
          <a:ln w="9525">
            <a:noFill/>
            <a:miter lim="800000"/>
            <a:headEnd/>
            <a:tailEnd/>
          </a:ln>
          <a:effectLst/>
        </p:spPr>
        <p:txBody>
          <a:bodyPr wrap="none" lIns="95764" tIns="47883" rIns="95764" bIns="47883">
            <a:spAutoFit/>
          </a:bodyPr>
          <a:lstStyle/>
          <a:p>
            <a:pPr algn="ctr" defTabSz="957263"/>
            <a:r>
              <a:rPr lang="en-GB" sz="400" baseline="0" dirty="0"/>
              <a:t>29 </a:t>
            </a:r>
            <a:r>
              <a:rPr lang="en-GB" sz="400" baseline="0" dirty="0" err="1"/>
              <a:t>Flonicamid</a:t>
            </a:r>
            <a:endParaRPr lang="en-US" sz="400" baseline="0" dirty="0"/>
          </a:p>
        </p:txBody>
      </p:sp>
      <p:graphicFrame>
        <p:nvGraphicFramePr>
          <p:cNvPr id="579" name="Object 578"/>
          <p:cNvGraphicFramePr>
            <a:graphicFrameLocks noChangeAspect="1"/>
          </p:cNvGraphicFramePr>
          <p:nvPr>
            <p:extLst>
              <p:ext uri="{D42A27DB-BD31-4B8C-83A1-F6EECF244321}">
                <p14:modId xmlns:p14="http://schemas.microsoft.com/office/powerpoint/2010/main" val="3690313535"/>
              </p:ext>
            </p:extLst>
          </p:nvPr>
        </p:nvGraphicFramePr>
        <p:xfrm>
          <a:off x="9209826" y="2342670"/>
          <a:ext cx="266700" cy="157163"/>
        </p:xfrm>
        <a:graphic>
          <a:graphicData uri="http://schemas.openxmlformats.org/presentationml/2006/ole">
            <mc:AlternateContent xmlns:mc="http://schemas.openxmlformats.org/markup-compatibility/2006">
              <mc:Choice xmlns:v="urn:schemas-microsoft-com:vml" Requires="v">
                <p:oleObj name="CS ChemDraw Drawing" r:id="rId64" imgW="2229137" imgH="1313280" progId="ChemDraw.Document.6.0">
                  <p:embed/>
                </p:oleObj>
              </mc:Choice>
              <mc:Fallback>
                <p:oleObj name="CS ChemDraw Drawing" r:id="rId64" imgW="2229137" imgH="1313280" progId="ChemDraw.Document.6.0">
                  <p:embed/>
                  <p:pic>
                    <p:nvPicPr>
                      <p:cNvPr id="579" name="Object 578"/>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9209826" y="2342670"/>
                        <a:ext cx="266700" cy="15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81" name="Text Box 532"/>
          <p:cNvSpPr txBox="1">
            <a:spLocks noChangeArrowheads="1"/>
          </p:cNvSpPr>
          <p:nvPr/>
        </p:nvSpPr>
        <p:spPr bwMode="auto">
          <a:xfrm>
            <a:off x="7682292" y="2688624"/>
            <a:ext cx="480336" cy="158257"/>
          </a:xfrm>
          <a:prstGeom prst="rect">
            <a:avLst/>
          </a:prstGeom>
          <a:noFill/>
          <a:ln w="9525">
            <a:noFill/>
            <a:miter lim="800000"/>
            <a:headEnd/>
            <a:tailEnd/>
          </a:ln>
          <a:effectLst/>
        </p:spPr>
        <p:txBody>
          <a:bodyPr wrap="none" lIns="95764" tIns="47883" rIns="95764" bIns="47883">
            <a:spAutoFit/>
          </a:bodyPr>
          <a:lstStyle/>
          <a:p>
            <a:pPr algn="ctr" defTabSz="957263"/>
            <a:r>
              <a:rPr lang="en-GB" sz="400" baseline="0" dirty="0"/>
              <a:t>28 </a:t>
            </a:r>
            <a:r>
              <a:rPr lang="en-GB" sz="400" baseline="0" dirty="0" err="1"/>
              <a:t>Diamides</a:t>
            </a:r>
            <a:endParaRPr lang="en-US" sz="400" baseline="0" dirty="0"/>
          </a:p>
        </p:txBody>
      </p:sp>
      <p:sp>
        <p:nvSpPr>
          <p:cNvPr id="582" name="AutoShape 86"/>
          <p:cNvSpPr>
            <a:spLocks noChangeArrowheads="1"/>
          </p:cNvSpPr>
          <p:nvPr/>
        </p:nvSpPr>
        <p:spPr bwMode="auto">
          <a:xfrm>
            <a:off x="4883987" y="1376340"/>
            <a:ext cx="1625099" cy="740097"/>
          </a:xfrm>
          <a:prstGeom prst="roundRect">
            <a:avLst>
              <a:gd name="adj" fmla="val 7921"/>
            </a:avLst>
          </a:prstGeom>
          <a:gradFill flip="none" rotWithShape="1">
            <a:gsLst>
              <a:gs pos="90000">
                <a:srgbClr val="297304">
                  <a:alpha val="50000"/>
                </a:srgbClr>
              </a:gs>
              <a:gs pos="0">
                <a:schemeClr val="bg1"/>
              </a:gs>
            </a:gsLst>
            <a:lin ang="16200000" scaled="0"/>
            <a:tileRect/>
          </a:gradFill>
          <a:ln w="6350">
            <a:solidFill>
              <a:srgbClr val="4E9403"/>
            </a:solidFill>
            <a:round/>
            <a:headEnd/>
            <a:tailEnd/>
          </a:ln>
          <a:effectLst/>
        </p:spPr>
        <p:txBody>
          <a:bodyPr wrap="none" anchor="ctr"/>
          <a:lstStyle/>
          <a:p>
            <a:pPr marL="180975" indent="-180975"/>
            <a:endParaRPr lang="en-GB" dirty="0"/>
          </a:p>
          <a:p>
            <a:pPr marL="180975" indent="-180975"/>
            <a:endParaRPr lang="en-GB" dirty="0"/>
          </a:p>
        </p:txBody>
      </p:sp>
      <p:sp>
        <p:nvSpPr>
          <p:cNvPr id="583" name="Text Box 531"/>
          <p:cNvSpPr txBox="1">
            <a:spLocks noChangeArrowheads="1"/>
          </p:cNvSpPr>
          <p:nvPr/>
        </p:nvSpPr>
        <p:spPr bwMode="auto">
          <a:xfrm>
            <a:off x="5167191" y="1859895"/>
            <a:ext cx="759018" cy="281367"/>
          </a:xfrm>
          <a:prstGeom prst="rect">
            <a:avLst/>
          </a:prstGeom>
          <a:noFill/>
          <a:ln w="9525" algn="ctr">
            <a:noFill/>
            <a:miter lim="800000"/>
            <a:headEnd/>
            <a:tailEnd/>
          </a:ln>
          <a:effectLst/>
        </p:spPr>
        <p:txBody>
          <a:bodyPr wrap="square" lIns="95764" tIns="47883" rIns="95764" bIns="47883">
            <a:spAutoFit/>
          </a:bodyPr>
          <a:lstStyle/>
          <a:p>
            <a:pPr algn="ctr" defTabSz="957263"/>
            <a:r>
              <a:rPr lang="en-GB" sz="400" baseline="0" dirty="0"/>
              <a:t>10A</a:t>
            </a:r>
          </a:p>
          <a:p>
            <a:pPr algn="ctr" defTabSz="957263"/>
            <a:r>
              <a:rPr lang="en-GB" sz="400" baseline="0" dirty="0" err="1"/>
              <a:t>Clofentezine</a:t>
            </a:r>
            <a:r>
              <a:rPr lang="en-GB" sz="400" baseline="0" dirty="0"/>
              <a:t>, </a:t>
            </a:r>
          </a:p>
          <a:p>
            <a:pPr algn="ctr" defTabSz="957263"/>
            <a:r>
              <a:rPr lang="en-GB" sz="400" baseline="0" dirty="0" err="1"/>
              <a:t>Diflovidazin,Hexythiazox</a:t>
            </a:r>
            <a:endParaRPr lang="en-GB" sz="400" baseline="0" dirty="0"/>
          </a:p>
        </p:txBody>
      </p:sp>
      <p:sp>
        <p:nvSpPr>
          <p:cNvPr id="584" name="Text Box 532"/>
          <p:cNvSpPr txBox="1">
            <a:spLocks noChangeArrowheads="1"/>
          </p:cNvSpPr>
          <p:nvPr/>
        </p:nvSpPr>
        <p:spPr bwMode="auto">
          <a:xfrm>
            <a:off x="6113645" y="1745888"/>
            <a:ext cx="419421" cy="219812"/>
          </a:xfrm>
          <a:prstGeom prst="rect">
            <a:avLst/>
          </a:prstGeom>
          <a:noFill/>
          <a:ln w="9525">
            <a:noFill/>
            <a:miter lim="800000"/>
            <a:headEnd/>
            <a:tailEnd/>
          </a:ln>
          <a:effectLst/>
        </p:spPr>
        <p:txBody>
          <a:bodyPr wrap="none" lIns="95764" tIns="47883" rIns="95764" bIns="47883">
            <a:spAutoFit/>
          </a:bodyPr>
          <a:lstStyle/>
          <a:p>
            <a:pPr algn="ctr" defTabSz="957263"/>
            <a:r>
              <a:rPr lang="en-GB" sz="400" baseline="0" dirty="0"/>
              <a:t>10B</a:t>
            </a:r>
          </a:p>
          <a:p>
            <a:pPr algn="ctr" defTabSz="957263"/>
            <a:r>
              <a:rPr lang="en-GB" sz="400" baseline="0" dirty="0" err="1"/>
              <a:t>Etoxazole</a:t>
            </a:r>
            <a:endParaRPr lang="en-US" sz="400" baseline="0" dirty="0"/>
          </a:p>
        </p:txBody>
      </p:sp>
      <p:sp>
        <p:nvSpPr>
          <p:cNvPr id="585" name="AutoShape 533"/>
          <p:cNvSpPr>
            <a:spLocks noChangeArrowheads="1"/>
          </p:cNvSpPr>
          <p:nvPr/>
        </p:nvSpPr>
        <p:spPr bwMode="auto">
          <a:xfrm>
            <a:off x="4921060" y="1662046"/>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86" name="AutoShape 534"/>
          <p:cNvSpPr>
            <a:spLocks noChangeArrowheads="1"/>
          </p:cNvSpPr>
          <p:nvPr/>
        </p:nvSpPr>
        <p:spPr bwMode="auto">
          <a:xfrm>
            <a:off x="6008213" y="1400378"/>
            <a:ext cx="487363" cy="357188"/>
          </a:xfrm>
          <a:prstGeom prst="hexagon">
            <a:avLst>
              <a:gd name="adj" fmla="val 34111"/>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87" name="AutoShape 535"/>
          <p:cNvSpPr>
            <a:spLocks noChangeArrowheads="1"/>
          </p:cNvSpPr>
          <p:nvPr/>
        </p:nvSpPr>
        <p:spPr bwMode="auto">
          <a:xfrm>
            <a:off x="5287470" y="1482447"/>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88" name="Text Box 644"/>
          <p:cNvSpPr txBox="1">
            <a:spLocks noChangeArrowheads="1"/>
          </p:cNvSpPr>
          <p:nvPr/>
        </p:nvSpPr>
        <p:spPr bwMode="auto">
          <a:xfrm>
            <a:off x="4953314" y="1899629"/>
            <a:ext cx="398462"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Clofentezine</a:t>
            </a:r>
            <a:endParaRPr lang="en-US" sz="300" baseline="0" dirty="0"/>
          </a:p>
        </p:txBody>
      </p:sp>
      <p:sp>
        <p:nvSpPr>
          <p:cNvPr id="590" name="Text Box 646"/>
          <p:cNvSpPr txBox="1">
            <a:spLocks noChangeArrowheads="1"/>
          </p:cNvSpPr>
          <p:nvPr/>
        </p:nvSpPr>
        <p:spPr bwMode="auto">
          <a:xfrm>
            <a:off x="6092203" y="1638796"/>
            <a:ext cx="442913" cy="141287"/>
          </a:xfrm>
          <a:prstGeom prst="rect">
            <a:avLst/>
          </a:prstGeom>
          <a:noFill/>
          <a:ln w="9525">
            <a:noFill/>
            <a:miter lim="800000"/>
            <a:headEnd/>
            <a:tailEnd/>
          </a:ln>
          <a:effectLst/>
        </p:spPr>
        <p:txBody>
          <a:bodyPr lIns="95764" tIns="47883" rIns="95764" bIns="47883">
            <a:spAutoFit/>
          </a:bodyPr>
          <a:lstStyle/>
          <a:p>
            <a:pPr defTabSz="957263"/>
            <a:r>
              <a:rPr lang="en-GB" sz="300" baseline="0" dirty="0"/>
              <a:t>Etoxazole</a:t>
            </a:r>
            <a:endParaRPr lang="en-US" sz="300" baseline="0" dirty="0"/>
          </a:p>
        </p:txBody>
      </p:sp>
      <p:sp>
        <p:nvSpPr>
          <p:cNvPr id="591" name="Text Box 539"/>
          <p:cNvSpPr txBox="1">
            <a:spLocks noChangeArrowheads="1"/>
          </p:cNvSpPr>
          <p:nvPr/>
        </p:nvSpPr>
        <p:spPr bwMode="auto">
          <a:xfrm>
            <a:off x="4833931" y="1344775"/>
            <a:ext cx="1555950" cy="235201"/>
          </a:xfrm>
          <a:prstGeom prst="rect">
            <a:avLst/>
          </a:prstGeom>
          <a:noFill/>
          <a:ln w="9525" algn="ctr">
            <a:noFill/>
            <a:miter lim="800000"/>
            <a:headEnd/>
            <a:tailEnd/>
          </a:ln>
          <a:effectLst/>
        </p:spPr>
        <p:txBody>
          <a:bodyPr wrap="square" lIns="95764" tIns="47883" rIns="95764" bIns="47883">
            <a:spAutoFit/>
          </a:bodyPr>
          <a:lstStyle/>
          <a:p>
            <a:pPr defTabSz="957263">
              <a:defRPr/>
            </a:pPr>
            <a:r>
              <a:rPr lang="en-GB" sz="450" b="1" baseline="0" dirty="0"/>
              <a:t>Group 10: Mite growth inhibitors</a:t>
            </a:r>
          </a:p>
          <a:p>
            <a:pPr defTabSz="957263">
              <a:defRPr/>
            </a:pPr>
            <a:r>
              <a:rPr lang="en-GB" sz="450" b="1" baseline="0" dirty="0"/>
              <a:t> affecting CHS1 </a:t>
            </a:r>
            <a:endParaRPr lang="en-US" sz="450" b="1" baseline="0" dirty="0"/>
          </a:p>
        </p:txBody>
      </p:sp>
      <p:sp>
        <p:nvSpPr>
          <p:cNvPr id="592" name="AutoShape 86"/>
          <p:cNvSpPr>
            <a:spLocks noChangeArrowheads="1"/>
          </p:cNvSpPr>
          <p:nvPr/>
        </p:nvSpPr>
        <p:spPr bwMode="auto">
          <a:xfrm>
            <a:off x="3411581" y="1375450"/>
            <a:ext cx="1406524" cy="738104"/>
          </a:xfrm>
          <a:prstGeom prst="roundRect">
            <a:avLst>
              <a:gd name="adj" fmla="val 7921"/>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593" name="AutoShape 525"/>
          <p:cNvSpPr>
            <a:spLocks noChangeArrowheads="1"/>
          </p:cNvSpPr>
          <p:nvPr/>
        </p:nvSpPr>
        <p:spPr bwMode="auto">
          <a:xfrm>
            <a:off x="3425436" y="1449322"/>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94" name="AutoShape 526"/>
          <p:cNvSpPr>
            <a:spLocks noChangeArrowheads="1"/>
          </p:cNvSpPr>
          <p:nvPr/>
        </p:nvSpPr>
        <p:spPr bwMode="auto">
          <a:xfrm>
            <a:off x="3789338" y="1631052"/>
            <a:ext cx="484187"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95" name="Text Box 648"/>
          <p:cNvSpPr txBox="1">
            <a:spLocks noChangeArrowheads="1"/>
          </p:cNvSpPr>
          <p:nvPr/>
        </p:nvSpPr>
        <p:spPr bwMode="auto">
          <a:xfrm>
            <a:off x="3474648" y="1695210"/>
            <a:ext cx="428625" cy="141287"/>
          </a:xfrm>
          <a:prstGeom prst="rect">
            <a:avLst/>
          </a:prstGeom>
          <a:noFill/>
          <a:ln w="9525" algn="ctr">
            <a:noFill/>
            <a:miter lim="800000"/>
            <a:headEnd/>
            <a:tailEnd/>
          </a:ln>
          <a:effectLst/>
        </p:spPr>
        <p:txBody>
          <a:bodyPr lIns="95764" tIns="47883" rIns="95764" bIns="47883">
            <a:spAutoFit/>
          </a:bodyPr>
          <a:lstStyle/>
          <a:p>
            <a:pPr defTabSz="957263"/>
            <a:r>
              <a:rPr lang="en-GB" sz="300" baseline="0" dirty="0"/>
              <a:t>Pymetrozine</a:t>
            </a:r>
            <a:endParaRPr lang="en-US" sz="300" baseline="0" dirty="0"/>
          </a:p>
        </p:txBody>
      </p:sp>
      <p:sp>
        <p:nvSpPr>
          <p:cNvPr id="596" name="Text Box 649"/>
          <p:cNvSpPr txBox="1">
            <a:spLocks noChangeArrowheads="1"/>
          </p:cNvSpPr>
          <p:nvPr/>
        </p:nvSpPr>
        <p:spPr bwMode="auto">
          <a:xfrm>
            <a:off x="3812406" y="1864415"/>
            <a:ext cx="473075" cy="142868"/>
          </a:xfrm>
          <a:prstGeom prst="rect">
            <a:avLst/>
          </a:prstGeom>
          <a:noFill/>
          <a:ln w="9525" algn="ctr">
            <a:noFill/>
            <a:miter lim="800000"/>
            <a:headEnd/>
            <a:tailEnd/>
          </a:ln>
          <a:effectLst/>
        </p:spPr>
        <p:txBody>
          <a:bodyPr lIns="95764" tIns="47883" rIns="95764" bIns="47883">
            <a:spAutoFit/>
          </a:bodyPr>
          <a:lstStyle/>
          <a:p>
            <a:pPr defTabSz="957263"/>
            <a:r>
              <a:rPr lang="en-GB" sz="300" baseline="0"/>
              <a:t>Pyrifluquinazon</a:t>
            </a:r>
            <a:endParaRPr lang="en-US" sz="300" baseline="0" dirty="0"/>
          </a:p>
        </p:txBody>
      </p:sp>
      <p:sp>
        <p:nvSpPr>
          <p:cNvPr id="599" name="AutoShape 535"/>
          <p:cNvSpPr>
            <a:spLocks noChangeArrowheads="1"/>
          </p:cNvSpPr>
          <p:nvPr/>
        </p:nvSpPr>
        <p:spPr bwMode="auto">
          <a:xfrm>
            <a:off x="5651198" y="1655251"/>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00" name="Text Box 645"/>
          <p:cNvSpPr txBox="1">
            <a:spLocks noChangeArrowheads="1"/>
          </p:cNvSpPr>
          <p:nvPr/>
        </p:nvSpPr>
        <p:spPr bwMode="auto">
          <a:xfrm>
            <a:off x="5340764" y="1710862"/>
            <a:ext cx="396980" cy="142868"/>
          </a:xfrm>
          <a:prstGeom prst="rect">
            <a:avLst/>
          </a:prstGeom>
          <a:noFill/>
          <a:ln w="9525">
            <a:noFill/>
            <a:miter lim="800000"/>
            <a:headEnd/>
            <a:tailEnd/>
          </a:ln>
          <a:effectLst/>
        </p:spPr>
        <p:txBody>
          <a:bodyPr wrap="none" lIns="95764" tIns="47883" rIns="95764" bIns="47883">
            <a:spAutoFit/>
          </a:bodyPr>
          <a:lstStyle/>
          <a:p>
            <a:pPr defTabSz="957263"/>
            <a:r>
              <a:rPr lang="en-GB" sz="300" baseline="0"/>
              <a:t>Diflovidazin</a:t>
            </a:r>
            <a:r>
              <a:rPr lang="en-US" sz="300" baseline="0"/>
              <a:t> </a:t>
            </a:r>
            <a:endParaRPr lang="en-US" sz="300" baseline="0" dirty="0"/>
          </a:p>
        </p:txBody>
      </p:sp>
      <p:graphicFrame>
        <p:nvGraphicFramePr>
          <p:cNvPr id="601" name="Object 600"/>
          <p:cNvGraphicFramePr>
            <a:graphicFrameLocks noChangeAspect="1"/>
          </p:cNvGraphicFramePr>
          <p:nvPr>
            <p:extLst>
              <p:ext uri="{D42A27DB-BD31-4B8C-83A1-F6EECF244321}">
                <p14:modId xmlns:p14="http://schemas.microsoft.com/office/powerpoint/2010/main" val="636634806"/>
              </p:ext>
            </p:extLst>
          </p:nvPr>
        </p:nvGraphicFramePr>
        <p:xfrm>
          <a:off x="5375420" y="1575705"/>
          <a:ext cx="312247" cy="150822"/>
        </p:xfrm>
        <a:graphic>
          <a:graphicData uri="http://schemas.openxmlformats.org/presentationml/2006/ole">
            <mc:AlternateContent xmlns:mc="http://schemas.openxmlformats.org/markup-compatibility/2006">
              <mc:Choice xmlns:v="urn:schemas-microsoft-com:vml" Requires="v">
                <p:oleObj name="CS ChemDraw Drawing" r:id="rId66" imgW="3122467" imgH="1508220" progId="ChemDraw.Document.6.0">
                  <p:embed/>
                </p:oleObj>
              </mc:Choice>
              <mc:Fallback>
                <p:oleObj name="CS ChemDraw Drawing" r:id="rId66" imgW="3122467" imgH="1508220" progId="ChemDraw.Document.6.0">
                  <p:embed/>
                  <p:pic>
                    <p:nvPicPr>
                      <p:cNvPr id="601" name="Object 600"/>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5375420" y="1575705"/>
                        <a:ext cx="312247" cy="15082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03" name="Object 602"/>
          <p:cNvGraphicFramePr>
            <a:graphicFrameLocks noChangeAspect="1"/>
          </p:cNvGraphicFramePr>
          <p:nvPr>
            <p:extLst>
              <p:ext uri="{D42A27DB-BD31-4B8C-83A1-F6EECF244321}">
                <p14:modId xmlns:p14="http://schemas.microsoft.com/office/powerpoint/2010/main" val="2304302751"/>
              </p:ext>
            </p:extLst>
          </p:nvPr>
        </p:nvGraphicFramePr>
        <p:xfrm>
          <a:off x="4998004" y="1753764"/>
          <a:ext cx="312247" cy="151146"/>
        </p:xfrm>
        <a:graphic>
          <a:graphicData uri="http://schemas.openxmlformats.org/presentationml/2006/ole">
            <mc:AlternateContent xmlns:mc="http://schemas.openxmlformats.org/markup-compatibility/2006">
              <mc:Choice xmlns:v="urn:schemas-microsoft-com:vml" Requires="v">
                <p:oleObj name="CS ChemDraw Drawing" r:id="rId68" imgW="3122467" imgH="1511460" progId="ChemDraw.Document.6.0">
                  <p:embed/>
                </p:oleObj>
              </mc:Choice>
              <mc:Fallback>
                <p:oleObj name="CS ChemDraw Drawing" r:id="rId68" imgW="3122467" imgH="1511460" progId="ChemDraw.Document.6.0">
                  <p:embed/>
                  <p:pic>
                    <p:nvPicPr>
                      <p:cNvPr id="603" name="Object 602"/>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998004" y="1753764"/>
                        <a:ext cx="312247" cy="15114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04" name="Object 603"/>
          <p:cNvGraphicFramePr>
            <a:graphicFrameLocks noChangeAspect="1"/>
          </p:cNvGraphicFramePr>
          <p:nvPr>
            <p:extLst>
              <p:ext uri="{D42A27DB-BD31-4B8C-83A1-F6EECF244321}">
                <p14:modId xmlns:p14="http://schemas.microsoft.com/office/powerpoint/2010/main" val="912689565"/>
              </p:ext>
            </p:extLst>
          </p:nvPr>
        </p:nvGraphicFramePr>
        <p:xfrm>
          <a:off x="6071344" y="1478968"/>
          <a:ext cx="344528" cy="211059"/>
        </p:xfrm>
        <a:graphic>
          <a:graphicData uri="http://schemas.openxmlformats.org/presentationml/2006/ole">
            <mc:AlternateContent xmlns:mc="http://schemas.openxmlformats.org/markup-compatibility/2006">
              <mc:Choice xmlns:v="urn:schemas-microsoft-com:vml" Requires="v">
                <p:oleObj name="CS ChemDraw Drawing" r:id="rId70" imgW="3445276" imgH="2110590" progId="ChemDraw.Document.6.0">
                  <p:embed/>
                </p:oleObj>
              </mc:Choice>
              <mc:Fallback>
                <p:oleObj name="CS ChemDraw Drawing" r:id="rId70" imgW="3445276" imgH="2110590" progId="ChemDraw.Document.6.0">
                  <p:embed/>
                  <p:pic>
                    <p:nvPicPr>
                      <p:cNvPr id="604" name="Object 603"/>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071344" y="1478968"/>
                        <a:ext cx="344528" cy="21105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05" name="Object 604"/>
          <p:cNvGraphicFramePr>
            <a:graphicFrameLocks noChangeAspect="1"/>
          </p:cNvGraphicFramePr>
          <p:nvPr>
            <p:extLst>
              <p:ext uri="{D42A27DB-BD31-4B8C-83A1-F6EECF244321}">
                <p14:modId xmlns:p14="http://schemas.microsoft.com/office/powerpoint/2010/main" val="3253352988"/>
              </p:ext>
            </p:extLst>
          </p:nvPr>
        </p:nvGraphicFramePr>
        <p:xfrm>
          <a:off x="3504926" y="1467186"/>
          <a:ext cx="285750" cy="266700"/>
        </p:xfrm>
        <a:graphic>
          <a:graphicData uri="http://schemas.openxmlformats.org/presentationml/2006/ole">
            <mc:AlternateContent xmlns:mc="http://schemas.openxmlformats.org/markup-compatibility/2006">
              <mc:Choice xmlns:v="urn:schemas-microsoft-com:vml" Requires="v">
                <p:oleObj name="CS ChemDraw Drawing" r:id="rId72" imgW="2374198" imgH="2224800" progId="ChemDraw.Document.6.0">
                  <p:embed/>
                </p:oleObj>
              </mc:Choice>
              <mc:Fallback>
                <p:oleObj name="CS ChemDraw Drawing" r:id="rId72" imgW="2374198" imgH="2224800" progId="ChemDraw.Document.6.0">
                  <p:embed/>
                  <p:pic>
                    <p:nvPicPr>
                      <p:cNvPr id="605" name="Object 604"/>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504926" y="1467186"/>
                        <a:ext cx="285750" cy="26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5" name="TextBox 24"/>
          <p:cNvSpPr txBox="1"/>
          <p:nvPr/>
        </p:nvSpPr>
        <p:spPr>
          <a:xfrm>
            <a:off x="3380360" y="1789609"/>
            <a:ext cx="461100" cy="281367"/>
          </a:xfrm>
          <a:prstGeom prst="rect">
            <a:avLst/>
          </a:prstGeom>
          <a:noFill/>
          <a:ln w="9525">
            <a:noFill/>
            <a:miter lim="800000"/>
            <a:headEnd/>
            <a:tailEnd/>
          </a:ln>
          <a:effectLst/>
        </p:spPr>
        <p:txBody>
          <a:bodyPr wrap="none" lIns="95764" tIns="47883" rIns="95764" bIns="47883">
            <a:spAutoFit/>
          </a:bodyPr>
          <a:lstStyle>
            <a:defPPr>
              <a:defRPr lang="en-US"/>
            </a:defPPr>
            <a:lvl1pPr algn="ctr" defTabSz="957263">
              <a:defRPr sz="500" baseline="0"/>
            </a:lvl1pPr>
          </a:lstStyle>
          <a:p>
            <a:pPr algn="l"/>
            <a:r>
              <a:rPr lang="en-US" sz="400" dirty="0"/>
              <a:t>9B Pyridine</a:t>
            </a:r>
          </a:p>
          <a:p>
            <a:pPr algn="l"/>
            <a:r>
              <a:rPr lang="en-US" sz="400" dirty="0" err="1"/>
              <a:t>azomethine</a:t>
            </a:r>
            <a:endParaRPr lang="en-US" sz="400" dirty="0"/>
          </a:p>
          <a:p>
            <a:pPr algn="l"/>
            <a:r>
              <a:rPr lang="en-US" sz="400" dirty="0"/>
              <a:t>derivatives</a:t>
            </a:r>
          </a:p>
        </p:txBody>
      </p:sp>
      <p:sp>
        <p:nvSpPr>
          <p:cNvPr id="607" name="Text Box 527"/>
          <p:cNvSpPr txBox="1">
            <a:spLocks noChangeArrowheads="1"/>
          </p:cNvSpPr>
          <p:nvPr/>
        </p:nvSpPr>
        <p:spPr bwMode="auto">
          <a:xfrm>
            <a:off x="3799341" y="1343316"/>
            <a:ext cx="1097612" cy="235201"/>
          </a:xfrm>
          <a:prstGeom prst="rect">
            <a:avLst/>
          </a:prstGeom>
          <a:noFill/>
          <a:ln w="9525" algn="ctr">
            <a:noFill/>
            <a:miter lim="800000"/>
            <a:headEnd/>
            <a:tailEnd/>
          </a:ln>
          <a:effectLst/>
        </p:spPr>
        <p:txBody>
          <a:bodyPr wrap="square" lIns="95764" tIns="47883" rIns="95764" bIns="47883">
            <a:spAutoFit/>
          </a:bodyPr>
          <a:lstStyle/>
          <a:p>
            <a:pPr algn="ctr" defTabSz="957263">
              <a:defRPr/>
            </a:pPr>
            <a:r>
              <a:rPr lang="en-GB" sz="450" b="1" baseline="0" dirty="0"/>
              <a:t>Group 9: Chordotonal</a:t>
            </a:r>
          </a:p>
          <a:p>
            <a:pPr algn="ctr" defTabSz="957263">
              <a:defRPr/>
            </a:pPr>
            <a:r>
              <a:rPr lang="en-GB" sz="450" b="1" baseline="0" dirty="0"/>
              <a:t>organ TRPV channel modulators</a:t>
            </a:r>
            <a:endParaRPr lang="en-US" sz="450" b="1" baseline="0" dirty="0"/>
          </a:p>
        </p:txBody>
      </p:sp>
      <p:sp>
        <p:nvSpPr>
          <p:cNvPr id="612" name="Text Box 711"/>
          <p:cNvSpPr txBox="1">
            <a:spLocks noChangeArrowheads="1"/>
          </p:cNvSpPr>
          <p:nvPr/>
        </p:nvSpPr>
        <p:spPr bwMode="auto">
          <a:xfrm>
            <a:off x="6585883" y="1889980"/>
            <a:ext cx="1116614" cy="235201"/>
          </a:xfrm>
          <a:prstGeom prst="rect">
            <a:avLst/>
          </a:prstGeom>
          <a:noFill/>
          <a:ln w="9525">
            <a:noFill/>
            <a:miter lim="800000"/>
            <a:headEnd/>
            <a:tailEnd/>
          </a:ln>
          <a:effectLst/>
        </p:spPr>
        <p:txBody>
          <a:bodyPr wrap="square" lIns="95764" tIns="47883" rIns="95764" bIns="47883">
            <a:spAutoFit/>
          </a:bodyPr>
          <a:lstStyle/>
          <a:p>
            <a:pPr defTabSz="957263"/>
            <a:r>
              <a:rPr lang="en-GB" sz="450" b="1" baseline="0" dirty="0"/>
              <a:t>Group 25: Mitochondrial complex II electron transport inhibitors</a:t>
            </a:r>
            <a:r>
              <a:rPr lang="en-US" sz="450" b="1" baseline="0" dirty="0"/>
              <a:t> </a:t>
            </a:r>
          </a:p>
        </p:txBody>
      </p:sp>
      <p:sp>
        <p:nvSpPr>
          <p:cNvPr id="613" name="Text Box 711"/>
          <p:cNvSpPr txBox="1">
            <a:spLocks noChangeArrowheads="1"/>
          </p:cNvSpPr>
          <p:nvPr/>
        </p:nvSpPr>
        <p:spPr bwMode="auto">
          <a:xfrm>
            <a:off x="8203526" y="1895118"/>
            <a:ext cx="787882" cy="235201"/>
          </a:xfrm>
          <a:prstGeom prst="rect">
            <a:avLst/>
          </a:prstGeom>
          <a:noFill/>
          <a:ln w="9525">
            <a:noFill/>
            <a:miter lim="800000"/>
            <a:headEnd/>
            <a:tailEnd/>
          </a:ln>
          <a:effectLst/>
        </p:spPr>
        <p:txBody>
          <a:bodyPr wrap="square" lIns="95764" tIns="47883" rIns="95764" bIns="47883">
            <a:spAutoFit/>
          </a:bodyPr>
          <a:lstStyle/>
          <a:p>
            <a:pPr defTabSz="957263"/>
            <a:r>
              <a:rPr lang="en-GB" sz="450" b="1" baseline="0" dirty="0"/>
              <a:t>Group 28: Ryanodine receptor modulators</a:t>
            </a:r>
            <a:r>
              <a:rPr lang="en-US" sz="450" b="1" baseline="0" dirty="0"/>
              <a:t> </a:t>
            </a:r>
          </a:p>
        </p:txBody>
      </p:sp>
      <p:sp>
        <p:nvSpPr>
          <p:cNvPr id="614" name="Text Box 561"/>
          <p:cNvSpPr txBox="1">
            <a:spLocks noChangeArrowheads="1"/>
          </p:cNvSpPr>
          <p:nvPr/>
        </p:nvSpPr>
        <p:spPr bwMode="auto">
          <a:xfrm>
            <a:off x="8868664" y="1892718"/>
            <a:ext cx="899200" cy="304450"/>
          </a:xfrm>
          <a:prstGeom prst="rect">
            <a:avLst/>
          </a:prstGeom>
          <a:noFill/>
          <a:ln w="9525">
            <a:noFill/>
            <a:miter lim="800000"/>
            <a:headEnd/>
            <a:tailEnd/>
          </a:ln>
          <a:effectLst/>
        </p:spPr>
        <p:txBody>
          <a:bodyPr wrap="square" lIns="95764" tIns="47883" rIns="95764" bIns="47883">
            <a:spAutoFit/>
          </a:bodyPr>
          <a:lstStyle>
            <a:defPPr>
              <a:defRPr lang="en-US"/>
            </a:defPPr>
            <a:lvl1pPr defTabSz="957263">
              <a:defRPr sz="400" b="1" baseline="0"/>
            </a:lvl1pPr>
          </a:lstStyle>
          <a:p>
            <a:pPr algn="ctr"/>
            <a:r>
              <a:rPr lang="en-GB" sz="450" dirty="0"/>
              <a:t>Group 29: Chordotonal organ </a:t>
            </a:r>
            <a:r>
              <a:rPr lang="en-GB" sz="450" dirty="0" err="1"/>
              <a:t>nicotinamidase</a:t>
            </a:r>
            <a:r>
              <a:rPr lang="en-GB" sz="450" dirty="0"/>
              <a:t> inhibitors </a:t>
            </a:r>
            <a:endParaRPr lang="en-US" sz="450" dirty="0"/>
          </a:p>
        </p:txBody>
      </p:sp>
      <p:graphicFrame>
        <p:nvGraphicFramePr>
          <p:cNvPr id="574" name="Object 443"/>
          <p:cNvGraphicFramePr>
            <a:graphicFrameLocks noChangeAspect="1"/>
          </p:cNvGraphicFramePr>
          <p:nvPr>
            <p:extLst>
              <p:ext uri="{D42A27DB-BD31-4B8C-83A1-F6EECF244321}">
                <p14:modId xmlns:p14="http://schemas.microsoft.com/office/powerpoint/2010/main" val="2007095684"/>
              </p:ext>
            </p:extLst>
          </p:nvPr>
        </p:nvGraphicFramePr>
        <p:xfrm>
          <a:off x="3858981" y="1674290"/>
          <a:ext cx="347206" cy="183197"/>
        </p:xfrm>
        <a:graphic>
          <a:graphicData uri="http://schemas.openxmlformats.org/presentationml/2006/ole">
            <mc:AlternateContent xmlns:mc="http://schemas.openxmlformats.org/markup-compatibility/2006">
              <mc:Choice xmlns:v="urn:schemas-microsoft-com:vml" Requires="v">
                <p:oleObj name="CS ChemDraw Drawing" r:id="rId74" imgW="3934864" imgH="2077056" progId="ChemDraw.Document.6.0">
                  <p:embed/>
                </p:oleObj>
              </mc:Choice>
              <mc:Fallback>
                <p:oleObj name="CS ChemDraw Drawing" r:id="rId74" imgW="3934864" imgH="2077056" progId="ChemDraw.Document.6.0">
                  <p:embed/>
                  <p:pic>
                    <p:nvPicPr>
                      <p:cNvPr id="574" name="Object 44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858981" y="1674290"/>
                        <a:ext cx="347206" cy="183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625" name="Text Box 645"/>
          <p:cNvSpPr txBox="1">
            <a:spLocks noChangeArrowheads="1"/>
          </p:cNvSpPr>
          <p:nvPr/>
        </p:nvSpPr>
        <p:spPr bwMode="auto">
          <a:xfrm>
            <a:off x="5701197" y="1887810"/>
            <a:ext cx="406400"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Hexythiazox</a:t>
            </a:r>
            <a:r>
              <a:rPr lang="en-US" sz="300" baseline="0" dirty="0"/>
              <a:t> </a:t>
            </a:r>
          </a:p>
        </p:txBody>
      </p:sp>
      <p:graphicFrame>
        <p:nvGraphicFramePr>
          <p:cNvPr id="626" name="Object 625"/>
          <p:cNvGraphicFramePr>
            <a:graphicFrameLocks noChangeAspect="1"/>
          </p:cNvGraphicFramePr>
          <p:nvPr>
            <p:extLst>
              <p:ext uri="{D42A27DB-BD31-4B8C-83A1-F6EECF244321}">
                <p14:modId xmlns:p14="http://schemas.microsoft.com/office/powerpoint/2010/main" val="2790891550"/>
              </p:ext>
            </p:extLst>
          </p:nvPr>
        </p:nvGraphicFramePr>
        <p:xfrm>
          <a:off x="5697532" y="1753531"/>
          <a:ext cx="397122" cy="153117"/>
        </p:xfrm>
        <a:graphic>
          <a:graphicData uri="http://schemas.openxmlformats.org/presentationml/2006/ole">
            <mc:AlternateContent xmlns:mc="http://schemas.openxmlformats.org/markup-compatibility/2006">
              <mc:Choice xmlns:v="urn:schemas-microsoft-com:vml" Requires="v">
                <p:oleObj name="CS ChemDraw Drawing" r:id="rId76" imgW="3971224" imgH="1531170" progId="ChemDraw.Document.6.0">
                  <p:embed/>
                </p:oleObj>
              </mc:Choice>
              <mc:Fallback>
                <p:oleObj name="CS ChemDraw Drawing" r:id="rId76" imgW="3971224" imgH="1531170" progId="ChemDraw.Document.6.0">
                  <p:embed/>
                  <p:pic>
                    <p:nvPicPr>
                      <p:cNvPr id="626" name="Object 625"/>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5697532" y="1753531"/>
                        <a:ext cx="397122" cy="15311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60" name="AutoShape 86">
            <a:extLst>
              <a:ext uri="{FF2B5EF4-FFF2-40B4-BE49-F238E27FC236}">
                <a16:creationId xmlns:a16="http://schemas.microsoft.com/office/drawing/2014/main" id="{11582120-4CC3-9C41-8A92-51E48D5B7A6C}"/>
              </a:ext>
            </a:extLst>
          </p:cNvPr>
          <p:cNvSpPr>
            <a:spLocks noChangeArrowheads="1"/>
          </p:cNvSpPr>
          <p:nvPr/>
        </p:nvSpPr>
        <p:spPr bwMode="auto">
          <a:xfrm>
            <a:off x="189599" y="5081419"/>
            <a:ext cx="3090863" cy="797494"/>
          </a:xfrm>
          <a:prstGeom prst="roundRect">
            <a:avLst>
              <a:gd name="adj" fmla="val 8852"/>
            </a:avLst>
          </a:prstGeom>
          <a:gradFill flip="none" rotWithShape="1">
            <a:gsLst>
              <a:gs pos="80000">
                <a:schemeClr val="bg2">
                  <a:lumMod val="75000"/>
                  <a:alpha val="50000"/>
                </a:schemeClr>
              </a:gs>
              <a:gs pos="0">
                <a:schemeClr val="bg1"/>
              </a:gs>
            </a:gsLst>
            <a:lin ang="16200000" scaled="0"/>
            <a:tileRect/>
          </a:gradFill>
          <a:ln w="6350">
            <a:solidFill>
              <a:schemeClr val="bg2">
                <a:lumMod val="75000"/>
              </a:schemeClr>
            </a:solidFill>
            <a:round/>
            <a:headEnd/>
            <a:tailEnd/>
          </a:ln>
          <a:effectLst/>
        </p:spPr>
        <p:txBody>
          <a:bodyPr wrap="none" anchor="ctr"/>
          <a:lstStyle/>
          <a:p>
            <a:pPr marL="180975" indent="-180975"/>
            <a:endParaRPr lang="en-GB" dirty="0"/>
          </a:p>
          <a:p>
            <a:pPr marL="180975" indent="-180975"/>
            <a:endParaRPr lang="en-GB" dirty="0"/>
          </a:p>
        </p:txBody>
      </p:sp>
      <p:sp>
        <p:nvSpPr>
          <p:cNvPr id="661" name="Text Box 512">
            <a:extLst>
              <a:ext uri="{FF2B5EF4-FFF2-40B4-BE49-F238E27FC236}">
                <a16:creationId xmlns:a16="http://schemas.microsoft.com/office/drawing/2014/main" id="{CBA343BF-7159-D948-BA9F-C2D655D0FB65}"/>
              </a:ext>
            </a:extLst>
          </p:cNvPr>
          <p:cNvSpPr txBox="1">
            <a:spLocks noChangeArrowheads="1"/>
          </p:cNvSpPr>
          <p:nvPr/>
        </p:nvSpPr>
        <p:spPr bwMode="auto">
          <a:xfrm>
            <a:off x="588064" y="5305137"/>
            <a:ext cx="428678" cy="219812"/>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8A Alkyl halides</a:t>
            </a:r>
            <a:endParaRPr lang="en-US" sz="400" baseline="0" dirty="0"/>
          </a:p>
        </p:txBody>
      </p:sp>
      <p:sp>
        <p:nvSpPr>
          <p:cNvPr id="662" name="Text Box 513">
            <a:extLst>
              <a:ext uri="{FF2B5EF4-FFF2-40B4-BE49-F238E27FC236}">
                <a16:creationId xmlns:a16="http://schemas.microsoft.com/office/drawing/2014/main" id="{5776CFD5-4982-1B46-B569-0A3D4B9E5755}"/>
              </a:ext>
            </a:extLst>
          </p:cNvPr>
          <p:cNvSpPr txBox="1">
            <a:spLocks noChangeArrowheads="1"/>
          </p:cNvSpPr>
          <p:nvPr/>
        </p:nvSpPr>
        <p:spPr bwMode="auto">
          <a:xfrm>
            <a:off x="600284" y="5659855"/>
            <a:ext cx="683648" cy="219812"/>
          </a:xfrm>
          <a:prstGeom prst="rect">
            <a:avLst/>
          </a:prstGeom>
          <a:noFill/>
          <a:ln w="9525" algn="ctr">
            <a:noFill/>
            <a:miter lim="800000"/>
            <a:headEnd/>
            <a:tailEnd/>
          </a:ln>
          <a:effectLst/>
        </p:spPr>
        <p:txBody>
          <a:bodyPr wrap="square" lIns="95764" tIns="47883" rIns="95764" bIns="47883">
            <a:spAutoFit/>
          </a:bodyPr>
          <a:lstStyle/>
          <a:p>
            <a:pPr defTabSz="957263"/>
            <a:r>
              <a:rPr lang="en-GB" sz="400" baseline="0" dirty="0"/>
              <a:t> 8B</a:t>
            </a:r>
          </a:p>
          <a:p>
            <a:pPr defTabSz="957263"/>
            <a:r>
              <a:rPr lang="en-GB" sz="400" baseline="0" dirty="0"/>
              <a:t>Chloropicrin</a:t>
            </a:r>
            <a:endParaRPr lang="en-US" sz="400" baseline="0" dirty="0"/>
          </a:p>
        </p:txBody>
      </p:sp>
      <p:sp>
        <p:nvSpPr>
          <p:cNvPr id="663" name="Text Box 514">
            <a:extLst>
              <a:ext uri="{FF2B5EF4-FFF2-40B4-BE49-F238E27FC236}">
                <a16:creationId xmlns:a16="http://schemas.microsoft.com/office/drawing/2014/main" id="{C48D7954-79E6-2F45-99BF-1A1C37CD2A1F}"/>
              </a:ext>
            </a:extLst>
          </p:cNvPr>
          <p:cNvSpPr txBox="1">
            <a:spLocks noChangeArrowheads="1"/>
          </p:cNvSpPr>
          <p:nvPr/>
        </p:nvSpPr>
        <p:spPr bwMode="auto">
          <a:xfrm>
            <a:off x="1330918" y="5647961"/>
            <a:ext cx="562882" cy="219812"/>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   8C</a:t>
            </a:r>
          </a:p>
          <a:p>
            <a:pPr defTabSz="957263"/>
            <a:r>
              <a:rPr lang="en-GB" sz="400" baseline="0" dirty="0"/>
              <a:t>Fluorides</a:t>
            </a:r>
            <a:endParaRPr lang="en-US" sz="400" baseline="0" dirty="0"/>
          </a:p>
        </p:txBody>
      </p:sp>
      <p:sp>
        <p:nvSpPr>
          <p:cNvPr id="664" name="AutoShape 516">
            <a:extLst>
              <a:ext uri="{FF2B5EF4-FFF2-40B4-BE49-F238E27FC236}">
                <a16:creationId xmlns:a16="http://schemas.microsoft.com/office/drawing/2014/main" id="{435457D5-38FE-614C-B9BD-88887ABAFBD7}"/>
              </a:ext>
            </a:extLst>
          </p:cNvPr>
          <p:cNvSpPr>
            <a:spLocks noChangeArrowheads="1"/>
          </p:cNvSpPr>
          <p:nvPr/>
        </p:nvSpPr>
        <p:spPr bwMode="auto">
          <a:xfrm>
            <a:off x="233652" y="5103429"/>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65" name="AutoShape 517">
            <a:extLst>
              <a:ext uri="{FF2B5EF4-FFF2-40B4-BE49-F238E27FC236}">
                <a16:creationId xmlns:a16="http://schemas.microsoft.com/office/drawing/2014/main" id="{71A5C550-37DF-1440-A31A-2FB23AC1D2C8}"/>
              </a:ext>
            </a:extLst>
          </p:cNvPr>
          <p:cNvSpPr>
            <a:spLocks noChangeArrowheads="1"/>
          </p:cNvSpPr>
          <p:nvPr/>
        </p:nvSpPr>
        <p:spPr bwMode="auto">
          <a:xfrm>
            <a:off x="228414" y="5491555"/>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67" name="Text Box 643">
            <a:extLst>
              <a:ext uri="{FF2B5EF4-FFF2-40B4-BE49-F238E27FC236}">
                <a16:creationId xmlns:a16="http://schemas.microsoft.com/office/drawing/2014/main" id="{BF99F22D-89F1-0D41-981D-6B2D16B0860E}"/>
              </a:ext>
            </a:extLst>
          </p:cNvPr>
          <p:cNvSpPr txBox="1">
            <a:spLocks noChangeArrowheads="1"/>
          </p:cNvSpPr>
          <p:nvPr/>
        </p:nvSpPr>
        <p:spPr bwMode="auto">
          <a:xfrm>
            <a:off x="277627" y="5729680"/>
            <a:ext cx="388937"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Chloropicrin</a:t>
            </a:r>
            <a:endParaRPr lang="en-US" sz="300" baseline="0" dirty="0"/>
          </a:p>
        </p:txBody>
      </p:sp>
      <p:sp>
        <p:nvSpPr>
          <p:cNvPr id="668" name="Text Box 651">
            <a:extLst>
              <a:ext uri="{FF2B5EF4-FFF2-40B4-BE49-F238E27FC236}">
                <a16:creationId xmlns:a16="http://schemas.microsoft.com/office/drawing/2014/main" id="{BCC85533-5F4D-B44A-8A94-DFF25C37E19B}"/>
              </a:ext>
            </a:extLst>
          </p:cNvPr>
          <p:cNvSpPr txBox="1">
            <a:spLocks noChangeArrowheads="1"/>
          </p:cNvSpPr>
          <p:nvPr/>
        </p:nvSpPr>
        <p:spPr bwMode="auto">
          <a:xfrm>
            <a:off x="274927" y="5297107"/>
            <a:ext cx="409575" cy="189034"/>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Methyl bromide </a:t>
            </a:r>
            <a:endParaRPr lang="en-US" sz="300" baseline="0" dirty="0"/>
          </a:p>
        </p:txBody>
      </p:sp>
      <p:sp>
        <p:nvSpPr>
          <p:cNvPr id="670" name="AutoShape 730">
            <a:extLst>
              <a:ext uri="{FF2B5EF4-FFF2-40B4-BE49-F238E27FC236}">
                <a16:creationId xmlns:a16="http://schemas.microsoft.com/office/drawing/2014/main" id="{14E0762A-E4D8-5742-ACAD-E4FC780BAA3D}"/>
              </a:ext>
            </a:extLst>
          </p:cNvPr>
          <p:cNvSpPr>
            <a:spLocks noChangeArrowheads="1"/>
          </p:cNvSpPr>
          <p:nvPr/>
        </p:nvSpPr>
        <p:spPr bwMode="auto">
          <a:xfrm>
            <a:off x="2176116" y="5211592"/>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71" name="AutoShape 737">
            <a:extLst>
              <a:ext uri="{FF2B5EF4-FFF2-40B4-BE49-F238E27FC236}">
                <a16:creationId xmlns:a16="http://schemas.microsoft.com/office/drawing/2014/main" id="{C88C9BF3-558C-3145-85FA-E5A813ACEEFF}"/>
              </a:ext>
            </a:extLst>
          </p:cNvPr>
          <p:cNvSpPr>
            <a:spLocks noChangeArrowheads="1"/>
          </p:cNvSpPr>
          <p:nvPr/>
        </p:nvSpPr>
        <p:spPr bwMode="auto">
          <a:xfrm>
            <a:off x="1520910" y="5197657"/>
            <a:ext cx="484188"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72" name="Text Box 769">
            <a:extLst>
              <a:ext uri="{FF2B5EF4-FFF2-40B4-BE49-F238E27FC236}">
                <a16:creationId xmlns:a16="http://schemas.microsoft.com/office/drawing/2014/main" id="{2343A3A4-492F-EE43-8822-5534B142B81E}"/>
              </a:ext>
            </a:extLst>
          </p:cNvPr>
          <p:cNvSpPr txBox="1">
            <a:spLocks noChangeArrowheads="1"/>
          </p:cNvSpPr>
          <p:nvPr/>
        </p:nvSpPr>
        <p:spPr bwMode="auto">
          <a:xfrm>
            <a:off x="2206808" y="5448130"/>
            <a:ext cx="527050" cy="131762"/>
          </a:xfrm>
          <a:prstGeom prst="rect">
            <a:avLst/>
          </a:prstGeom>
          <a:noFill/>
          <a:ln w="9525">
            <a:noFill/>
            <a:miter lim="800000"/>
            <a:headEnd/>
            <a:tailEnd/>
          </a:ln>
          <a:effectLst/>
        </p:spPr>
        <p:txBody>
          <a:bodyPr lIns="95764" tIns="47883" rIns="95764" bIns="47883">
            <a:spAutoFit/>
          </a:bodyPr>
          <a:lstStyle/>
          <a:p>
            <a:pPr defTabSz="957263">
              <a:lnSpc>
                <a:spcPct val="80000"/>
              </a:lnSpc>
            </a:pPr>
            <a:r>
              <a:rPr lang="en-GB" sz="300" baseline="0" dirty="0"/>
              <a:t>Tartar emetic</a:t>
            </a:r>
            <a:r>
              <a:rPr lang="en-US" sz="300" baseline="0" dirty="0"/>
              <a:t> </a:t>
            </a:r>
          </a:p>
        </p:txBody>
      </p:sp>
      <p:sp>
        <p:nvSpPr>
          <p:cNvPr id="673" name="Text Box 770">
            <a:extLst>
              <a:ext uri="{FF2B5EF4-FFF2-40B4-BE49-F238E27FC236}">
                <a16:creationId xmlns:a16="http://schemas.microsoft.com/office/drawing/2014/main" id="{D6494648-5805-C041-9C2C-C5BF56E939CA}"/>
              </a:ext>
            </a:extLst>
          </p:cNvPr>
          <p:cNvSpPr txBox="1">
            <a:spLocks noChangeArrowheads="1"/>
          </p:cNvSpPr>
          <p:nvPr/>
        </p:nvSpPr>
        <p:spPr bwMode="auto">
          <a:xfrm>
            <a:off x="1607694" y="5429432"/>
            <a:ext cx="300038"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Borax</a:t>
            </a:r>
            <a:r>
              <a:rPr lang="en-US" sz="300" baseline="0" dirty="0"/>
              <a:t> </a:t>
            </a:r>
          </a:p>
        </p:txBody>
      </p:sp>
      <p:sp>
        <p:nvSpPr>
          <p:cNvPr id="674" name="Text Box 513">
            <a:extLst>
              <a:ext uri="{FF2B5EF4-FFF2-40B4-BE49-F238E27FC236}">
                <a16:creationId xmlns:a16="http://schemas.microsoft.com/office/drawing/2014/main" id="{1204011D-6A51-164C-9B6A-7D4B26A735DC}"/>
              </a:ext>
            </a:extLst>
          </p:cNvPr>
          <p:cNvSpPr txBox="1">
            <a:spLocks noChangeArrowheads="1"/>
          </p:cNvSpPr>
          <p:nvPr/>
        </p:nvSpPr>
        <p:spPr bwMode="auto">
          <a:xfrm>
            <a:off x="1534403" y="5527931"/>
            <a:ext cx="451482" cy="158257"/>
          </a:xfrm>
          <a:prstGeom prst="rect">
            <a:avLst/>
          </a:prstGeom>
          <a:noFill/>
          <a:ln w="9525" algn="ctr">
            <a:noFill/>
            <a:miter lim="800000"/>
            <a:headEnd/>
            <a:tailEnd/>
          </a:ln>
          <a:effectLst/>
        </p:spPr>
        <p:txBody>
          <a:bodyPr wrap="none" lIns="95764" tIns="47883" rIns="95764" bIns="47883">
            <a:spAutoFit/>
          </a:bodyPr>
          <a:lstStyle/>
          <a:p>
            <a:pPr defTabSz="957263"/>
            <a:r>
              <a:rPr lang="en-GB" sz="400" baseline="0" dirty="0"/>
              <a:t>8D Borates</a:t>
            </a:r>
            <a:endParaRPr lang="en-US" sz="400" baseline="0" dirty="0"/>
          </a:p>
        </p:txBody>
      </p:sp>
      <p:sp>
        <p:nvSpPr>
          <p:cNvPr id="675" name="Text Box 513">
            <a:extLst>
              <a:ext uri="{FF2B5EF4-FFF2-40B4-BE49-F238E27FC236}">
                <a16:creationId xmlns:a16="http://schemas.microsoft.com/office/drawing/2014/main" id="{3D6572CE-06C3-FF4F-9CAA-51847E91C3C8}"/>
              </a:ext>
            </a:extLst>
          </p:cNvPr>
          <p:cNvSpPr txBox="1">
            <a:spLocks noChangeArrowheads="1"/>
          </p:cNvSpPr>
          <p:nvPr/>
        </p:nvSpPr>
        <p:spPr bwMode="auto">
          <a:xfrm>
            <a:off x="2074581" y="5473626"/>
            <a:ext cx="499572" cy="219812"/>
          </a:xfrm>
          <a:prstGeom prst="rect">
            <a:avLst/>
          </a:prstGeom>
          <a:noFill/>
          <a:ln w="9525" algn="ctr">
            <a:noFill/>
            <a:miter lim="800000"/>
            <a:headEnd/>
            <a:tailEnd/>
          </a:ln>
          <a:effectLst/>
        </p:spPr>
        <p:txBody>
          <a:bodyPr wrap="none" lIns="95764" tIns="47883" rIns="95764" bIns="47883">
            <a:spAutoFit/>
          </a:bodyPr>
          <a:lstStyle/>
          <a:p>
            <a:pPr defTabSz="957263"/>
            <a:r>
              <a:rPr lang="en-GB" sz="400" baseline="0" dirty="0"/>
              <a:t>8E</a:t>
            </a:r>
          </a:p>
          <a:p>
            <a:pPr defTabSz="957263"/>
            <a:r>
              <a:rPr lang="en-GB" sz="400" baseline="0" dirty="0"/>
              <a:t>Tartar emetic</a:t>
            </a:r>
            <a:endParaRPr lang="en-US" sz="400" baseline="0" dirty="0"/>
          </a:p>
        </p:txBody>
      </p:sp>
      <p:sp>
        <p:nvSpPr>
          <p:cNvPr id="677" name="AutoShape 524">
            <a:extLst>
              <a:ext uri="{FF2B5EF4-FFF2-40B4-BE49-F238E27FC236}">
                <a16:creationId xmlns:a16="http://schemas.microsoft.com/office/drawing/2014/main" id="{A9B6194A-2AA4-F741-93E8-B57A03B742B0}"/>
              </a:ext>
            </a:extLst>
          </p:cNvPr>
          <p:cNvSpPr>
            <a:spLocks noChangeArrowheads="1"/>
          </p:cNvSpPr>
          <p:nvPr/>
        </p:nvSpPr>
        <p:spPr bwMode="auto">
          <a:xfrm>
            <a:off x="978752" y="5114718"/>
            <a:ext cx="484188"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78" name="Text Box 647">
            <a:extLst>
              <a:ext uri="{FF2B5EF4-FFF2-40B4-BE49-F238E27FC236}">
                <a16:creationId xmlns:a16="http://schemas.microsoft.com/office/drawing/2014/main" id="{F129E8BC-C6F1-7547-842B-4AD1B42AE432}"/>
              </a:ext>
            </a:extLst>
          </p:cNvPr>
          <p:cNvSpPr txBox="1">
            <a:spLocks noChangeArrowheads="1"/>
          </p:cNvSpPr>
          <p:nvPr/>
        </p:nvSpPr>
        <p:spPr bwMode="auto">
          <a:xfrm>
            <a:off x="1062890" y="5344905"/>
            <a:ext cx="339725" cy="141288"/>
          </a:xfrm>
          <a:prstGeom prst="rect">
            <a:avLst/>
          </a:prstGeom>
          <a:noFill/>
          <a:ln w="9525">
            <a:noFill/>
            <a:miter lim="800000"/>
            <a:headEnd/>
            <a:tailEnd/>
          </a:ln>
          <a:effectLst/>
        </p:spPr>
        <p:txBody>
          <a:bodyPr lIns="95764" tIns="47883" rIns="95764" bIns="47883">
            <a:spAutoFit/>
          </a:bodyPr>
          <a:lstStyle/>
          <a:p>
            <a:pPr defTabSz="957263"/>
            <a:r>
              <a:rPr lang="en-GB" sz="300" baseline="0" dirty="0"/>
              <a:t>Cryolite</a:t>
            </a:r>
            <a:endParaRPr lang="en-US" sz="300" baseline="0" dirty="0"/>
          </a:p>
        </p:txBody>
      </p:sp>
      <p:graphicFrame>
        <p:nvGraphicFramePr>
          <p:cNvPr id="679" name="Object 442">
            <a:extLst>
              <a:ext uri="{FF2B5EF4-FFF2-40B4-BE49-F238E27FC236}">
                <a16:creationId xmlns:a16="http://schemas.microsoft.com/office/drawing/2014/main" id="{448307E2-5EDE-E541-9B97-196D07226609}"/>
              </a:ext>
            </a:extLst>
          </p:cNvPr>
          <p:cNvGraphicFramePr>
            <a:graphicFrameLocks noChangeAspect="1"/>
          </p:cNvGraphicFramePr>
          <p:nvPr>
            <p:extLst>
              <p:ext uri="{D42A27DB-BD31-4B8C-83A1-F6EECF244321}">
                <p14:modId xmlns:p14="http://schemas.microsoft.com/office/powerpoint/2010/main" val="571505567"/>
              </p:ext>
            </p:extLst>
          </p:nvPr>
        </p:nvGraphicFramePr>
        <p:xfrm>
          <a:off x="1015779" y="5182096"/>
          <a:ext cx="343054" cy="200314"/>
        </p:xfrm>
        <a:graphic>
          <a:graphicData uri="http://schemas.openxmlformats.org/presentationml/2006/ole">
            <mc:AlternateContent xmlns:mc="http://schemas.openxmlformats.org/markup-compatibility/2006">
              <mc:Choice xmlns:v="urn:schemas-microsoft-com:vml" Requires="v">
                <p:oleObj name="CS ChemDraw Drawing" r:id="rId78" imgW="1598755" imgH="934200" progId="ChemDraw.Document.6.0">
                  <p:embed/>
                </p:oleObj>
              </mc:Choice>
              <mc:Fallback>
                <p:oleObj name="CS ChemDraw Drawing" r:id="rId78" imgW="1598755" imgH="934200" progId="ChemDraw.Document.6.0">
                  <p:embed/>
                  <p:pic>
                    <p:nvPicPr>
                      <p:cNvPr id="679" name="Object 442">
                        <a:extLst>
                          <a:ext uri="{FF2B5EF4-FFF2-40B4-BE49-F238E27FC236}">
                            <a16:creationId xmlns:a16="http://schemas.microsoft.com/office/drawing/2014/main" id="{448307E2-5EDE-E541-9B97-196D07226609}"/>
                          </a:ext>
                        </a:extLst>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015779" y="5182096"/>
                        <a:ext cx="343054" cy="200314"/>
                      </a:xfrm>
                      <a:prstGeom prst="rect">
                        <a:avLst/>
                      </a:prstGeom>
                      <a:noFill/>
                      <a:ln>
                        <a:noFill/>
                      </a:ln>
                      <a:effectLst/>
                    </p:spPr>
                  </p:pic>
                </p:oleObj>
              </mc:Fallback>
            </mc:AlternateContent>
          </a:graphicData>
        </a:graphic>
      </p:graphicFrame>
      <p:graphicFrame>
        <p:nvGraphicFramePr>
          <p:cNvPr id="680" name="Object 679">
            <a:extLst>
              <a:ext uri="{FF2B5EF4-FFF2-40B4-BE49-F238E27FC236}">
                <a16:creationId xmlns:a16="http://schemas.microsoft.com/office/drawing/2014/main" id="{A0B78449-942B-AD4E-A2C4-E675E637EEF2}"/>
              </a:ext>
            </a:extLst>
          </p:cNvPr>
          <p:cNvGraphicFramePr>
            <a:graphicFrameLocks noChangeAspect="1"/>
          </p:cNvGraphicFramePr>
          <p:nvPr>
            <p:extLst>
              <p:ext uri="{D42A27DB-BD31-4B8C-83A1-F6EECF244321}">
                <p14:modId xmlns:p14="http://schemas.microsoft.com/office/powerpoint/2010/main" val="3751022927"/>
              </p:ext>
            </p:extLst>
          </p:nvPr>
        </p:nvGraphicFramePr>
        <p:xfrm>
          <a:off x="2205863" y="5284745"/>
          <a:ext cx="409898" cy="184443"/>
        </p:xfrm>
        <a:graphic>
          <a:graphicData uri="http://schemas.openxmlformats.org/presentationml/2006/ole">
            <mc:AlternateContent xmlns:mc="http://schemas.openxmlformats.org/markup-compatibility/2006">
              <mc:Choice xmlns:v="urn:schemas-microsoft-com:vml" Requires="v">
                <p:oleObj name="CS ChemDraw Drawing" r:id="rId80" imgW="2776426" imgH="1249290" progId="ChemDraw.Document.6.0">
                  <p:embed/>
                </p:oleObj>
              </mc:Choice>
              <mc:Fallback>
                <p:oleObj name="CS ChemDraw Drawing" r:id="rId80" imgW="2776426" imgH="1249290" progId="ChemDraw.Document.6.0">
                  <p:embed/>
                  <p:pic>
                    <p:nvPicPr>
                      <p:cNvPr id="680" name="Object 679">
                        <a:extLst>
                          <a:ext uri="{FF2B5EF4-FFF2-40B4-BE49-F238E27FC236}">
                            <a16:creationId xmlns:a16="http://schemas.microsoft.com/office/drawing/2014/main" id="{A0B78449-942B-AD4E-A2C4-E675E637EEF2}"/>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2205863" y="5284745"/>
                        <a:ext cx="409898" cy="18444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82" name="Object 681">
            <a:extLst>
              <a:ext uri="{FF2B5EF4-FFF2-40B4-BE49-F238E27FC236}">
                <a16:creationId xmlns:a16="http://schemas.microsoft.com/office/drawing/2014/main" id="{B715950E-8CFC-9240-BD37-8F64E9D3E4E2}"/>
              </a:ext>
            </a:extLst>
          </p:cNvPr>
          <p:cNvGraphicFramePr>
            <a:graphicFrameLocks noChangeAspect="1"/>
          </p:cNvGraphicFramePr>
          <p:nvPr>
            <p:extLst>
              <p:ext uri="{D42A27DB-BD31-4B8C-83A1-F6EECF244321}">
                <p14:modId xmlns:p14="http://schemas.microsoft.com/office/powerpoint/2010/main" val="141769564"/>
              </p:ext>
            </p:extLst>
          </p:nvPr>
        </p:nvGraphicFramePr>
        <p:xfrm>
          <a:off x="381107" y="5244316"/>
          <a:ext cx="174009" cy="56635"/>
        </p:xfrm>
        <a:graphic>
          <a:graphicData uri="http://schemas.openxmlformats.org/presentationml/2006/ole">
            <mc:AlternateContent xmlns:mc="http://schemas.openxmlformats.org/markup-compatibility/2006">
              <mc:Choice xmlns:v="urn:schemas-microsoft-com:vml" Requires="v">
                <p:oleObj name="CS ChemDraw Drawing" r:id="rId82" imgW="725037" imgH="235980" progId="ChemDraw.Document.6.0">
                  <p:embed/>
                </p:oleObj>
              </mc:Choice>
              <mc:Fallback>
                <p:oleObj name="CS ChemDraw Drawing" r:id="rId82" imgW="725037" imgH="235980" progId="ChemDraw.Document.6.0">
                  <p:embed/>
                  <p:pic>
                    <p:nvPicPr>
                      <p:cNvPr id="682" name="Object 681">
                        <a:extLst>
                          <a:ext uri="{FF2B5EF4-FFF2-40B4-BE49-F238E27FC236}">
                            <a16:creationId xmlns:a16="http://schemas.microsoft.com/office/drawing/2014/main" id="{B715950E-8CFC-9240-BD37-8F64E9D3E4E2}"/>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381107" y="5244316"/>
                        <a:ext cx="174009" cy="5663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84" name="Object 683">
            <a:extLst>
              <a:ext uri="{FF2B5EF4-FFF2-40B4-BE49-F238E27FC236}">
                <a16:creationId xmlns:a16="http://schemas.microsoft.com/office/drawing/2014/main" id="{E5DC8328-2E54-3D4A-A92D-371C2C8775CE}"/>
              </a:ext>
            </a:extLst>
          </p:cNvPr>
          <p:cNvGraphicFramePr>
            <a:graphicFrameLocks noChangeAspect="1"/>
          </p:cNvGraphicFramePr>
          <p:nvPr>
            <p:extLst>
              <p:ext uri="{D42A27DB-BD31-4B8C-83A1-F6EECF244321}">
                <p14:modId xmlns:p14="http://schemas.microsoft.com/office/powerpoint/2010/main" val="872676781"/>
              </p:ext>
            </p:extLst>
          </p:nvPr>
        </p:nvGraphicFramePr>
        <p:xfrm>
          <a:off x="357408" y="5637824"/>
          <a:ext cx="221920" cy="59162"/>
        </p:xfrm>
        <a:graphic>
          <a:graphicData uri="http://schemas.openxmlformats.org/presentationml/2006/ole">
            <mc:AlternateContent xmlns:mc="http://schemas.openxmlformats.org/markup-compatibility/2006">
              <mc:Choice xmlns:v="urn:schemas-microsoft-com:vml" Requires="v">
                <p:oleObj name="CS ChemDraw Drawing" r:id="rId84" imgW="924665" imgH="246510" progId="ChemDraw.Document.6.0">
                  <p:embed/>
                </p:oleObj>
              </mc:Choice>
              <mc:Fallback>
                <p:oleObj name="CS ChemDraw Drawing" r:id="rId84" imgW="924665" imgH="246510" progId="ChemDraw.Document.6.0">
                  <p:embed/>
                  <p:pic>
                    <p:nvPicPr>
                      <p:cNvPr id="684" name="Object 683">
                        <a:extLst>
                          <a:ext uri="{FF2B5EF4-FFF2-40B4-BE49-F238E27FC236}">
                            <a16:creationId xmlns:a16="http://schemas.microsoft.com/office/drawing/2014/main" id="{E5DC8328-2E54-3D4A-A92D-371C2C8775CE}"/>
                          </a:ext>
                        </a:extLst>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357408" y="5637824"/>
                        <a:ext cx="221920" cy="591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85" name="Rectangle 684">
            <a:extLst>
              <a:ext uri="{FF2B5EF4-FFF2-40B4-BE49-F238E27FC236}">
                <a16:creationId xmlns:a16="http://schemas.microsoft.com/office/drawing/2014/main" id="{E2259A47-35A6-0543-8947-3B58FAA07268}"/>
              </a:ext>
            </a:extLst>
          </p:cNvPr>
          <p:cNvSpPr/>
          <p:nvPr/>
        </p:nvSpPr>
        <p:spPr>
          <a:xfrm>
            <a:off x="1506056" y="5294542"/>
            <a:ext cx="556563" cy="153888"/>
          </a:xfrm>
          <a:prstGeom prst="rect">
            <a:avLst/>
          </a:prstGeom>
          <a:effectLst/>
        </p:spPr>
        <p:txBody>
          <a:bodyPr wrap="none">
            <a:spAutoFit/>
          </a:bodyPr>
          <a:lstStyle/>
          <a:p>
            <a:r>
              <a:rPr lang="en-US" sz="380" b="1" baseline="0" dirty="0"/>
              <a:t>Na</a:t>
            </a:r>
            <a:r>
              <a:rPr lang="en-US" sz="380" b="1" baseline="-25000" dirty="0"/>
              <a:t>2</a:t>
            </a:r>
            <a:r>
              <a:rPr lang="en-US" sz="380" b="1" baseline="0" dirty="0"/>
              <a:t>B</a:t>
            </a:r>
            <a:r>
              <a:rPr lang="en-US" sz="380" b="1" baseline="-25000" dirty="0"/>
              <a:t>4</a:t>
            </a:r>
            <a:r>
              <a:rPr lang="en-US" sz="380" b="1" baseline="0" dirty="0"/>
              <a:t>O</a:t>
            </a:r>
            <a:r>
              <a:rPr lang="en-US" sz="380" b="1" baseline="-25000" dirty="0"/>
              <a:t>7</a:t>
            </a:r>
            <a:r>
              <a:rPr lang="en-US" sz="380" b="1" baseline="0" dirty="0"/>
              <a:t>·10H</a:t>
            </a:r>
            <a:r>
              <a:rPr lang="en-US" sz="380" b="1" dirty="0"/>
              <a:t>2</a:t>
            </a:r>
            <a:r>
              <a:rPr lang="en-US" sz="380" b="1" baseline="0" dirty="0"/>
              <a:t>O</a:t>
            </a:r>
          </a:p>
        </p:txBody>
      </p:sp>
      <p:sp>
        <p:nvSpPr>
          <p:cNvPr id="686" name="AutoShape 730">
            <a:extLst>
              <a:ext uri="{FF2B5EF4-FFF2-40B4-BE49-F238E27FC236}">
                <a16:creationId xmlns:a16="http://schemas.microsoft.com/office/drawing/2014/main" id="{18624249-F3C9-3F4F-BDC4-59956E9AF9CB}"/>
              </a:ext>
            </a:extLst>
          </p:cNvPr>
          <p:cNvSpPr>
            <a:spLocks noChangeArrowheads="1"/>
          </p:cNvSpPr>
          <p:nvPr/>
        </p:nvSpPr>
        <p:spPr bwMode="auto">
          <a:xfrm>
            <a:off x="2790061" y="5110356"/>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87" name="Text Box 513">
            <a:extLst>
              <a:ext uri="{FF2B5EF4-FFF2-40B4-BE49-F238E27FC236}">
                <a16:creationId xmlns:a16="http://schemas.microsoft.com/office/drawing/2014/main" id="{AE19CDDE-C750-D146-B5F1-C06CEAF67CFE}"/>
              </a:ext>
            </a:extLst>
          </p:cNvPr>
          <p:cNvSpPr txBox="1">
            <a:spLocks noChangeArrowheads="1"/>
          </p:cNvSpPr>
          <p:nvPr/>
        </p:nvSpPr>
        <p:spPr bwMode="auto">
          <a:xfrm>
            <a:off x="1996735" y="5646604"/>
            <a:ext cx="896242" cy="219812"/>
          </a:xfrm>
          <a:prstGeom prst="rect">
            <a:avLst/>
          </a:prstGeom>
          <a:noFill/>
          <a:ln w="9525" algn="ctr">
            <a:noFill/>
            <a:miter lim="800000"/>
            <a:headEnd/>
            <a:tailEnd/>
          </a:ln>
          <a:effectLst/>
        </p:spPr>
        <p:txBody>
          <a:bodyPr wrap="square" lIns="95764" tIns="47883" rIns="95764" bIns="47883">
            <a:spAutoFit/>
          </a:bodyPr>
          <a:lstStyle>
            <a:defPPr>
              <a:defRPr lang="en-US"/>
            </a:defPPr>
            <a:lvl1pPr algn="ctr" defTabSz="957263">
              <a:defRPr sz="450" b="1" baseline="0"/>
            </a:lvl1pPr>
          </a:lstStyle>
          <a:p>
            <a:pPr algn="r"/>
            <a:r>
              <a:rPr lang="en-GB" sz="400" b="0" dirty="0"/>
              <a:t>8F </a:t>
            </a:r>
            <a:r>
              <a:rPr lang="pt-BR" sz="400" b="0" dirty="0" err="1"/>
              <a:t>Methyl</a:t>
            </a:r>
            <a:r>
              <a:rPr lang="pt-BR" sz="400" b="0" dirty="0"/>
              <a:t> </a:t>
            </a:r>
            <a:r>
              <a:rPr lang="pt-BR" sz="400" b="0" dirty="0" err="1"/>
              <a:t>isothiocyanate</a:t>
            </a:r>
            <a:r>
              <a:rPr lang="pt-BR" sz="400" b="0" dirty="0"/>
              <a:t> </a:t>
            </a:r>
            <a:r>
              <a:rPr lang="pt-BR" sz="400" b="0" dirty="0" err="1"/>
              <a:t>generators</a:t>
            </a:r>
            <a:r>
              <a:rPr lang="en-GB" sz="400" b="0" dirty="0"/>
              <a:t> </a:t>
            </a:r>
            <a:endParaRPr lang="en-US" sz="400" b="0" dirty="0"/>
          </a:p>
        </p:txBody>
      </p:sp>
      <p:graphicFrame>
        <p:nvGraphicFramePr>
          <p:cNvPr id="688" name="Object 8">
            <a:extLst>
              <a:ext uri="{FF2B5EF4-FFF2-40B4-BE49-F238E27FC236}">
                <a16:creationId xmlns:a16="http://schemas.microsoft.com/office/drawing/2014/main" id="{58033435-40F9-A24C-83B2-12ECF2FD3460}"/>
              </a:ext>
            </a:extLst>
          </p:cNvPr>
          <p:cNvGraphicFramePr>
            <a:graphicFrameLocks noChangeAspect="1"/>
          </p:cNvGraphicFramePr>
          <p:nvPr>
            <p:extLst>
              <p:ext uri="{D42A27DB-BD31-4B8C-83A1-F6EECF244321}">
                <p14:modId xmlns:p14="http://schemas.microsoft.com/office/powerpoint/2010/main" val="2151025179"/>
              </p:ext>
            </p:extLst>
          </p:nvPr>
        </p:nvGraphicFramePr>
        <p:xfrm>
          <a:off x="2859206" y="5137926"/>
          <a:ext cx="299668" cy="189124"/>
        </p:xfrm>
        <a:graphic>
          <a:graphicData uri="http://schemas.openxmlformats.org/presentationml/2006/ole">
            <mc:AlternateContent xmlns:mc="http://schemas.openxmlformats.org/markup-compatibility/2006">
              <mc:Choice xmlns:v="urn:schemas-microsoft-com:vml" Requires="v">
                <p:oleObj name="CS ChemDraw Drawing" r:id="rId86" imgW="1429273" imgH="901800" progId="ChemDraw.Document.6.0">
                  <p:embed/>
                </p:oleObj>
              </mc:Choice>
              <mc:Fallback>
                <p:oleObj name="CS ChemDraw Drawing" r:id="rId86" imgW="1429273" imgH="901800" progId="ChemDraw.Document.6.0">
                  <p:embed/>
                  <p:pic>
                    <p:nvPicPr>
                      <p:cNvPr id="688" name="Object 8">
                        <a:extLst>
                          <a:ext uri="{FF2B5EF4-FFF2-40B4-BE49-F238E27FC236}">
                            <a16:creationId xmlns:a16="http://schemas.microsoft.com/office/drawing/2014/main" id="{58033435-40F9-A24C-83B2-12ECF2FD3460}"/>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2859206" y="5137926"/>
                        <a:ext cx="299668" cy="189124"/>
                      </a:xfrm>
                      <a:prstGeom prst="rect">
                        <a:avLst/>
                      </a:prstGeom>
                      <a:noFill/>
                      <a:ln>
                        <a:noFill/>
                      </a:ln>
                      <a:effectLst/>
                    </p:spPr>
                  </p:pic>
                </p:oleObj>
              </mc:Fallback>
            </mc:AlternateContent>
          </a:graphicData>
        </a:graphic>
      </p:graphicFrame>
      <p:sp>
        <p:nvSpPr>
          <p:cNvPr id="689" name="Text Box 770">
            <a:extLst>
              <a:ext uri="{FF2B5EF4-FFF2-40B4-BE49-F238E27FC236}">
                <a16:creationId xmlns:a16="http://schemas.microsoft.com/office/drawing/2014/main" id="{674E8847-7961-BD4B-ADDC-A6297637FAA5}"/>
              </a:ext>
            </a:extLst>
          </p:cNvPr>
          <p:cNvSpPr txBox="1">
            <a:spLocks noChangeArrowheads="1"/>
          </p:cNvSpPr>
          <p:nvPr/>
        </p:nvSpPr>
        <p:spPr bwMode="auto">
          <a:xfrm>
            <a:off x="2856456" y="5331987"/>
            <a:ext cx="356905" cy="142868"/>
          </a:xfrm>
          <a:prstGeom prst="rect">
            <a:avLst/>
          </a:prstGeom>
          <a:noFill/>
          <a:ln w="9525">
            <a:noFill/>
            <a:miter lim="800000"/>
            <a:headEnd/>
            <a:tailEnd/>
          </a:ln>
          <a:effectLst/>
        </p:spPr>
        <p:txBody>
          <a:bodyPr wrap="none" lIns="95764" tIns="47883" rIns="95764" bIns="47883">
            <a:spAutoFit/>
          </a:bodyPr>
          <a:lstStyle/>
          <a:p>
            <a:pPr defTabSz="957263"/>
            <a:r>
              <a:rPr lang="en-GB" sz="300" baseline="0"/>
              <a:t>Dazomet</a:t>
            </a:r>
            <a:r>
              <a:rPr lang="en-US" sz="300" baseline="0" dirty="0"/>
              <a:t> </a:t>
            </a:r>
          </a:p>
        </p:txBody>
      </p:sp>
      <p:sp>
        <p:nvSpPr>
          <p:cNvPr id="690" name="AutoShape 518">
            <a:extLst>
              <a:ext uri="{FF2B5EF4-FFF2-40B4-BE49-F238E27FC236}">
                <a16:creationId xmlns:a16="http://schemas.microsoft.com/office/drawing/2014/main" id="{D183067D-984C-FE42-8C1E-96C3BC6A0070}"/>
              </a:ext>
            </a:extLst>
          </p:cNvPr>
          <p:cNvSpPr>
            <a:spLocks noChangeArrowheads="1"/>
          </p:cNvSpPr>
          <p:nvPr/>
        </p:nvSpPr>
        <p:spPr bwMode="auto">
          <a:xfrm>
            <a:off x="980423" y="5471490"/>
            <a:ext cx="485775" cy="357187"/>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91" name="Text Box 650">
            <a:extLst>
              <a:ext uri="{FF2B5EF4-FFF2-40B4-BE49-F238E27FC236}">
                <a16:creationId xmlns:a16="http://schemas.microsoft.com/office/drawing/2014/main" id="{D3ABC7B2-48EF-A34F-B267-DDD07EDAD82D}"/>
              </a:ext>
            </a:extLst>
          </p:cNvPr>
          <p:cNvSpPr txBox="1">
            <a:spLocks noChangeArrowheads="1"/>
          </p:cNvSpPr>
          <p:nvPr/>
        </p:nvSpPr>
        <p:spPr bwMode="auto">
          <a:xfrm>
            <a:off x="996298" y="5671515"/>
            <a:ext cx="446087" cy="187325"/>
          </a:xfrm>
          <a:prstGeom prst="rect">
            <a:avLst/>
          </a:prstGeom>
          <a:noFill/>
          <a:ln w="9525" algn="ctr">
            <a:noFill/>
            <a:miter lim="800000"/>
            <a:headEnd/>
            <a:tailEnd/>
          </a:ln>
          <a:effectLst/>
        </p:spPr>
        <p:txBody>
          <a:bodyPr lIns="95764" tIns="47883" rIns="95764" bIns="47883">
            <a:spAutoFit/>
          </a:bodyPr>
          <a:lstStyle/>
          <a:p>
            <a:pPr algn="ctr" defTabSz="957263"/>
            <a:r>
              <a:rPr lang="en-GB" sz="300" baseline="0" dirty="0"/>
              <a:t>Sulfuryl</a:t>
            </a:r>
          </a:p>
          <a:p>
            <a:pPr algn="ctr" defTabSz="957263"/>
            <a:r>
              <a:rPr lang="en-GB" sz="300" baseline="0" dirty="0"/>
              <a:t> fluoride</a:t>
            </a:r>
            <a:endParaRPr lang="en-US" sz="300" baseline="0" dirty="0"/>
          </a:p>
        </p:txBody>
      </p:sp>
      <p:graphicFrame>
        <p:nvGraphicFramePr>
          <p:cNvPr id="692" name="Object 691">
            <a:extLst>
              <a:ext uri="{FF2B5EF4-FFF2-40B4-BE49-F238E27FC236}">
                <a16:creationId xmlns:a16="http://schemas.microsoft.com/office/drawing/2014/main" id="{C9F4B485-EDD6-934F-8FEB-CF18F8355490}"/>
              </a:ext>
            </a:extLst>
          </p:cNvPr>
          <p:cNvGraphicFramePr>
            <a:graphicFrameLocks noChangeAspect="1"/>
          </p:cNvGraphicFramePr>
          <p:nvPr>
            <p:extLst>
              <p:ext uri="{D42A27DB-BD31-4B8C-83A1-F6EECF244321}">
                <p14:modId xmlns:p14="http://schemas.microsoft.com/office/powerpoint/2010/main" val="2025214174"/>
              </p:ext>
            </p:extLst>
          </p:nvPr>
        </p:nvGraphicFramePr>
        <p:xfrm>
          <a:off x="1141445" y="5523620"/>
          <a:ext cx="155429" cy="160010"/>
        </p:xfrm>
        <a:graphic>
          <a:graphicData uri="http://schemas.openxmlformats.org/presentationml/2006/ole">
            <mc:AlternateContent xmlns:mc="http://schemas.openxmlformats.org/markup-compatibility/2006">
              <mc:Choice xmlns:v="urn:schemas-microsoft-com:vml" Requires="v">
                <p:oleObj name="CS ChemDraw Drawing" r:id="rId88" imgW="927907" imgH="955260" progId="ChemDraw.Document.6.0">
                  <p:embed/>
                </p:oleObj>
              </mc:Choice>
              <mc:Fallback>
                <p:oleObj name="CS ChemDraw Drawing" r:id="rId88" imgW="927907" imgH="955260" progId="ChemDraw.Document.6.0">
                  <p:embed/>
                  <p:pic>
                    <p:nvPicPr>
                      <p:cNvPr id="692" name="Object 691">
                        <a:extLst>
                          <a:ext uri="{FF2B5EF4-FFF2-40B4-BE49-F238E27FC236}">
                            <a16:creationId xmlns:a16="http://schemas.microsoft.com/office/drawing/2014/main" id="{C9F4B485-EDD6-934F-8FEB-CF18F8355490}"/>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141445" y="5523620"/>
                        <a:ext cx="155429" cy="16001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93" name="AutoShape 730">
            <a:extLst>
              <a:ext uri="{FF2B5EF4-FFF2-40B4-BE49-F238E27FC236}">
                <a16:creationId xmlns:a16="http://schemas.microsoft.com/office/drawing/2014/main" id="{194B4763-DFA3-7045-9AFB-415F328A0E70}"/>
              </a:ext>
            </a:extLst>
          </p:cNvPr>
          <p:cNvSpPr>
            <a:spLocks noChangeArrowheads="1"/>
          </p:cNvSpPr>
          <p:nvPr/>
        </p:nvSpPr>
        <p:spPr bwMode="auto">
          <a:xfrm>
            <a:off x="2793245" y="5469617"/>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694" name="Object 7">
            <a:extLst>
              <a:ext uri="{FF2B5EF4-FFF2-40B4-BE49-F238E27FC236}">
                <a16:creationId xmlns:a16="http://schemas.microsoft.com/office/drawing/2014/main" id="{E94D23A6-0602-6F45-8F9E-759EC0F1F4A4}"/>
              </a:ext>
            </a:extLst>
          </p:cNvPr>
          <p:cNvGraphicFramePr>
            <a:graphicFrameLocks noChangeAspect="1"/>
          </p:cNvGraphicFramePr>
          <p:nvPr>
            <p:extLst>
              <p:ext uri="{D42A27DB-BD31-4B8C-83A1-F6EECF244321}">
                <p14:modId xmlns:p14="http://schemas.microsoft.com/office/powerpoint/2010/main" val="966046656"/>
              </p:ext>
            </p:extLst>
          </p:nvPr>
        </p:nvGraphicFramePr>
        <p:xfrm>
          <a:off x="2916695" y="5518633"/>
          <a:ext cx="221320" cy="183900"/>
        </p:xfrm>
        <a:graphic>
          <a:graphicData uri="http://schemas.openxmlformats.org/presentationml/2006/ole">
            <mc:AlternateContent xmlns:mc="http://schemas.openxmlformats.org/markup-compatibility/2006">
              <mc:Choice xmlns:v="urn:schemas-microsoft-com:vml" Requires="v">
                <p:oleObj name="CS ChemDraw Drawing" r:id="rId90" imgW="1098361" imgH="912600" progId="ChemDraw.Document.6.0">
                  <p:embed/>
                </p:oleObj>
              </mc:Choice>
              <mc:Fallback>
                <p:oleObj name="CS ChemDraw Drawing" r:id="rId90" imgW="1098361" imgH="912600" progId="ChemDraw.Document.6.0">
                  <p:embed/>
                  <p:pic>
                    <p:nvPicPr>
                      <p:cNvPr id="694" name="Object 7">
                        <a:extLst>
                          <a:ext uri="{FF2B5EF4-FFF2-40B4-BE49-F238E27FC236}">
                            <a16:creationId xmlns:a16="http://schemas.microsoft.com/office/drawing/2014/main" id="{E94D23A6-0602-6F45-8F9E-759EC0F1F4A4}"/>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916695" y="5518633"/>
                        <a:ext cx="221320" cy="183900"/>
                      </a:xfrm>
                      <a:prstGeom prst="rect">
                        <a:avLst/>
                      </a:prstGeom>
                      <a:noFill/>
                      <a:ln>
                        <a:noFill/>
                      </a:ln>
                      <a:effectLst/>
                    </p:spPr>
                  </p:pic>
                </p:oleObj>
              </mc:Fallback>
            </mc:AlternateContent>
          </a:graphicData>
        </a:graphic>
      </p:graphicFrame>
      <p:sp>
        <p:nvSpPr>
          <p:cNvPr id="695" name="Text Box 770">
            <a:extLst>
              <a:ext uri="{FF2B5EF4-FFF2-40B4-BE49-F238E27FC236}">
                <a16:creationId xmlns:a16="http://schemas.microsoft.com/office/drawing/2014/main" id="{566D6450-9D77-E340-AA90-80548A4E4CA7}"/>
              </a:ext>
            </a:extLst>
          </p:cNvPr>
          <p:cNvSpPr txBox="1">
            <a:spLocks noChangeArrowheads="1"/>
          </p:cNvSpPr>
          <p:nvPr/>
        </p:nvSpPr>
        <p:spPr bwMode="auto">
          <a:xfrm>
            <a:off x="2880216" y="5701049"/>
            <a:ext cx="321639" cy="142868"/>
          </a:xfrm>
          <a:prstGeom prst="rect">
            <a:avLst/>
          </a:prstGeom>
          <a:noFill/>
          <a:ln w="9525">
            <a:noFill/>
            <a:miter lim="800000"/>
            <a:headEnd/>
            <a:tailEnd/>
          </a:ln>
          <a:effectLst/>
        </p:spPr>
        <p:txBody>
          <a:bodyPr wrap="none" lIns="95764" tIns="47883" rIns="95764" bIns="47883">
            <a:spAutoFit/>
          </a:bodyPr>
          <a:lstStyle/>
          <a:p>
            <a:pPr defTabSz="957263"/>
            <a:r>
              <a:rPr lang="en-GB" sz="300" baseline="0"/>
              <a:t>Metam</a:t>
            </a:r>
            <a:r>
              <a:rPr lang="en-US" sz="300" baseline="0" dirty="0"/>
              <a:t> </a:t>
            </a:r>
          </a:p>
        </p:txBody>
      </p:sp>
      <p:sp>
        <p:nvSpPr>
          <p:cNvPr id="736" name="Text Box 515">
            <a:extLst>
              <a:ext uri="{FF2B5EF4-FFF2-40B4-BE49-F238E27FC236}">
                <a16:creationId xmlns:a16="http://schemas.microsoft.com/office/drawing/2014/main" id="{343D4197-D182-BB4A-9147-5372EAE5696A}"/>
              </a:ext>
            </a:extLst>
          </p:cNvPr>
          <p:cNvSpPr txBox="1">
            <a:spLocks noChangeArrowheads="1"/>
          </p:cNvSpPr>
          <p:nvPr/>
        </p:nvSpPr>
        <p:spPr bwMode="auto">
          <a:xfrm>
            <a:off x="1326768" y="5044307"/>
            <a:ext cx="1498015" cy="235201"/>
          </a:xfrm>
          <a:prstGeom prst="rect">
            <a:avLst/>
          </a:prstGeom>
          <a:noFill/>
          <a:ln w="9525" algn="ctr">
            <a:noFill/>
            <a:miter lim="800000"/>
            <a:headEnd/>
            <a:tailEnd/>
          </a:ln>
          <a:effectLst/>
        </p:spPr>
        <p:txBody>
          <a:bodyPr wrap="square" lIns="95764" tIns="47883" rIns="95764" bIns="47883">
            <a:spAutoFit/>
          </a:bodyPr>
          <a:lstStyle/>
          <a:p>
            <a:pPr algn="ctr" defTabSz="957263">
              <a:defRPr/>
            </a:pPr>
            <a:r>
              <a:rPr lang="en-GB" sz="450" b="1" baseline="0" dirty="0"/>
              <a:t>Group 8: Miscellaneous non-specific (multi-site) inhibitors</a:t>
            </a:r>
            <a:endParaRPr lang="en-US" sz="450" b="1" baseline="0" dirty="0"/>
          </a:p>
        </p:txBody>
      </p:sp>
      <p:sp>
        <p:nvSpPr>
          <p:cNvPr id="737" name="AutoShape 526">
            <a:extLst>
              <a:ext uri="{FF2B5EF4-FFF2-40B4-BE49-F238E27FC236}">
                <a16:creationId xmlns:a16="http://schemas.microsoft.com/office/drawing/2014/main" id="{D3556EB0-F223-944B-872B-A6F4EE2EA241}"/>
              </a:ext>
            </a:extLst>
          </p:cNvPr>
          <p:cNvSpPr>
            <a:spLocks noChangeArrowheads="1"/>
          </p:cNvSpPr>
          <p:nvPr/>
        </p:nvSpPr>
        <p:spPr bwMode="auto">
          <a:xfrm>
            <a:off x="4312216" y="1600667"/>
            <a:ext cx="484187"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38" name="Text Box 649">
            <a:extLst>
              <a:ext uri="{FF2B5EF4-FFF2-40B4-BE49-F238E27FC236}">
                <a16:creationId xmlns:a16="http://schemas.microsoft.com/office/drawing/2014/main" id="{C63100AA-30B3-BD46-A15D-FD45F17DB6D9}"/>
              </a:ext>
            </a:extLst>
          </p:cNvPr>
          <p:cNvSpPr txBox="1">
            <a:spLocks noChangeArrowheads="1"/>
          </p:cNvSpPr>
          <p:nvPr/>
        </p:nvSpPr>
        <p:spPr bwMode="auto">
          <a:xfrm>
            <a:off x="4362069" y="1821829"/>
            <a:ext cx="437718" cy="142868"/>
          </a:xfrm>
          <a:prstGeom prst="rect">
            <a:avLst/>
          </a:prstGeom>
          <a:noFill/>
          <a:ln w="9525" algn="ctr">
            <a:noFill/>
            <a:miter lim="800000"/>
            <a:headEnd/>
            <a:tailEnd/>
          </a:ln>
          <a:effectLst/>
        </p:spPr>
        <p:txBody>
          <a:bodyPr wrap="square" lIns="95764" tIns="47883" rIns="95764" bIns="47883">
            <a:spAutoFit/>
          </a:bodyPr>
          <a:lstStyle/>
          <a:p>
            <a:pPr defTabSz="957263"/>
            <a:r>
              <a:rPr lang="en-GB" sz="300" baseline="0" dirty="0" err="1"/>
              <a:t>Afidopyropen</a:t>
            </a:r>
            <a:endParaRPr lang="en-US" sz="300" baseline="0" dirty="0"/>
          </a:p>
        </p:txBody>
      </p:sp>
      <p:sp>
        <p:nvSpPr>
          <p:cNvPr id="739" name="TextBox 738">
            <a:extLst>
              <a:ext uri="{FF2B5EF4-FFF2-40B4-BE49-F238E27FC236}">
                <a16:creationId xmlns:a16="http://schemas.microsoft.com/office/drawing/2014/main" id="{3F20D2E2-6CAA-704F-A97F-94E126C4356C}"/>
              </a:ext>
            </a:extLst>
          </p:cNvPr>
          <p:cNvSpPr txBox="1"/>
          <p:nvPr/>
        </p:nvSpPr>
        <p:spPr>
          <a:xfrm>
            <a:off x="4288186" y="1940850"/>
            <a:ext cx="520411" cy="158257"/>
          </a:xfrm>
          <a:prstGeom prst="rect">
            <a:avLst/>
          </a:prstGeom>
          <a:noFill/>
          <a:ln w="9525">
            <a:noFill/>
            <a:miter lim="800000"/>
            <a:headEnd/>
            <a:tailEnd/>
          </a:ln>
          <a:effectLst/>
        </p:spPr>
        <p:txBody>
          <a:bodyPr wrap="none" lIns="95764" tIns="47883" rIns="95764" bIns="47883">
            <a:spAutoFit/>
          </a:bodyPr>
          <a:lstStyle>
            <a:defPPr>
              <a:defRPr lang="en-US"/>
            </a:defPPr>
            <a:lvl1pPr algn="ctr" defTabSz="957263">
              <a:defRPr sz="500" baseline="0"/>
            </a:lvl1pPr>
          </a:lstStyle>
          <a:p>
            <a:pPr algn="l"/>
            <a:r>
              <a:rPr lang="en-US" sz="400" dirty="0"/>
              <a:t>9D </a:t>
            </a:r>
            <a:r>
              <a:rPr lang="en-US" sz="400" dirty="0" err="1"/>
              <a:t>Pyropenes</a:t>
            </a:r>
            <a:endParaRPr lang="en-US" sz="400" dirty="0"/>
          </a:p>
        </p:txBody>
      </p:sp>
      <p:sp>
        <p:nvSpPr>
          <p:cNvPr id="740" name="AutoShape 86">
            <a:extLst>
              <a:ext uri="{FF2B5EF4-FFF2-40B4-BE49-F238E27FC236}">
                <a16:creationId xmlns:a16="http://schemas.microsoft.com/office/drawing/2014/main" id="{F9725152-475C-444A-B45C-42CBD20D753A}"/>
              </a:ext>
            </a:extLst>
          </p:cNvPr>
          <p:cNvSpPr>
            <a:spLocks noChangeArrowheads="1"/>
          </p:cNvSpPr>
          <p:nvPr/>
        </p:nvSpPr>
        <p:spPr bwMode="auto">
          <a:xfrm>
            <a:off x="3411410" y="4338849"/>
            <a:ext cx="1058810" cy="1351608"/>
          </a:xfrm>
          <a:prstGeom prst="roundRect">
            <a:avLst>
              <a:gd name="adj" fmla="val 7792"/>
            </a:avLst>
          </a:prstGeom>
          <a:gradFill flip="none" rotWithShape="1">
            <a:gsLst>
              <a:gs pos="90000">
                <a:srgbClr val="297304">
                  <a:alpha val="50000"/>
                </a:srgbClr>
              </a:gs>
              <a:gs pos="0">
                <a:schemeClr val="bg1"/>
              </a:gs>
            </a:gsLst>
            <a:lin ang="16200000" scaled="0"/>
            <a:tileRect/>
          </a:gradFill>
          <a:ln w="6350">
            <a:solidFill>
              <a:srgbClr val="4E9403"/>
            </a:solidFill>
            <a:round/>
            <a:headEnd/>
            <a:tailEnd/>
          </a:ln>
          <a:effectLst/>
        </p:spPr>
        <p:txBody>
          <a:bodyPr wrap="none" anchor="ctr"/>
          <a:lstStyle/>
          <a:p>
            <a:pPr marL="180975" indent="-180975"/>
            <a:endParaRPr lang="en-GB" dirty="0"/>
          </a:p>
          <a:p>
            <a:pPr marL="180975" indent="-180975"/>
            <a:endParaRPr lang="en-GB" dirty="0"/>
          </a:p>
        </p:txBody>
      </p:sp>
      <p:sp>
        <p:nvSpPr>
          <p:cNvPr id="741" name="Text Box 582">
            <a:extLst>
              <a:ext uri="{FF2B5EF4-FFF2-40B4-BE49-F238E27FC236}">
                <a16:creationId xmlns:a16="http://schemas.microsoft.com/office/drawing/2014/main" id="{BFCFC307-081E-544C-B3E3-8742CF0DCE67}"/>
              </a:ext>
            </a:extLst>
          </p:cNvPr>
          <p:cNvSpPr txBox="1">
            <a:spLocks noChangeArrowheads="1"/>
          </p:cNvSpPr>
          <p:nvPr/>
        </p:nvSpPr>
        <p:spPr bwMode="auto">
          <a:xfrm>
            <a:off x="3857601" y="5492398"/>
            <a:ext cx="604700" cy="158257"/>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15 Benzoylureas</a:t>
            </a:r>
            <a:endParaRPr lang="en-US" sz="400" baseline="0" dirty="0"/>
          </a:p>
        </p:txBody>
      </p:sp>
      <p:sp>
        <p:nvSpPr>
          <p:cNvPr id="742" name="AutoShape 585">
            <a:extLst>
              <a:ext uri="{FF2B5EF4-FFF2-40B4-BE49-F238E27FC236}">
                <a16:creationId xmlns:a16="http://schemas.microsoft.com/office/drawing/2014/main" id="{913CDF9D-FABB-5144-B63A-3E9D8141067F}"/>
              </a:ext>
            </a:extLst>
          </p:cNvPr>
          <p:cNvSpPr>
            <a:spLocks noChangeArrowheads="1"/>
          </p:cNvSpPr>
          <p:nvPr/>
        </p:nvSpPr>
        <p:spPr bwMode="auto">
          <a:xfrm>
            <a:off x="3849966" y="4726178"/>
            <a:ext cx="484187"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43" name="AutoShape 587">
            <a:extLst>
              <a:ext uri="{FF2B5EF4-FFF2-40B4-BE49-F238E27FC236}">
                <a16:creationId xmlns:a16="http://schemas.microsoft.com/office/drawing/2014/main" id="{327CB91E-4B8D-E844-992A-50DC31EA87A3}"/>
              </a:ext>
            </a:extLst>
          </p:cNvPr>
          <p:cNvSpPr>
            <a:spLocks noChangeArrowheads="1"/>
          </p:cNvSpPr>
          <p:nvPr/>
        </p:nvSpPr>
        <p:spPr bwMode="auto">
          <a:xfrm>
            <a:off x="3487931" y="4902557"/>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46" name="AutoShape 592">
            <a:extLst>
              <a:ext uri="{FF2B5EF4-FFF2-40B4-BE49-F238E27FC236}">
                <a16:creationId xmlns:a16="http://schemas.microsoft.com/office/drawing/2014/main" id="{A8B2198D-0B21-9448-BDB7-15C40A0C9EE8}"/>
              </a:ext>
            </a:extLst>
          </p:cNvPr>
          <p:cNvSpPr>
            <a:spLocks noChangeArrowheads="1"/>
          </p:cNvSpPr>
          <p:nvPr/>
        </p:nvSpPr>
        <p:spPr bwMode="auto">
          <a:xfrm>
            <a:off x="3488033" y="5258159"/>
            <a:ext cx="484187"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47" name="Text Box 615">
            <a:extLst>
              <a:ext uri="{FF2B5EF4-FFF2-40B4-BE49-F238E27FC236}">
                <a16:creationId xmlns:a16="http://schemas.microsoft.com/office/drawing/2014/main" id="{0499E99B-F1C9-F844-B06E-FCE1E249CC73}"/>
              </a:ext>
            </a:extLst>
          </p:cNvPr>
          <p:cNvSpPr txBox="1">
            <a:spLocks noChangeArrowheads="1"/>
          </p:cNvSpPr>
          <p:nvPr/>
        </p:nvSpPr>
        <p:spPr bwMode="auto">
          <a:xfrm>
            <a:off x="3877747" y="4935783"/>
            <a:ext cx="420688"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Flufenoxuron</a:t>
            </a:r>
            <a:r>
              <a:rPr lang="en-US" sz="300" baseline="0" dirty="0"/>
              <a:t> </a:t>
            </a:r>
          </a:p>
        </p:txBody>
      </p:sp>
      <p:sp>
        <p:nvSpPr>
          <p:cNvPr id="748" name="Text Box 617">
            <a:extLst>
              <a:ext uri="{FF2B5EF4-FFF2-40B4-BE49-F238E27FC236}">
                <a16:creationId xmlns:a16="http://schemas.microsoft.com/office/drawing/2014/main" id="{070F2E05-4E12-154E-BC52-BFA1AC3E62B5}"/>
              </a:ext>
            </a:extLst>
          </p:cNvPr>
          <p:cNvSpPr txBox="1">
            <a:spLocks noChangeArrowheads="1"/>
          </p:cNvSpPr>
          <p:nvPr/>
        </p:nvSpPr>
        <p:spPr bwMode="auto">
          <a:xfrm>
            <a:off x="3561472" y="5121686"/>
            <a:ext cx="369888"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Lufenuron</a:t>
            </a:r>
            <a:r>
              <a:rPr lang="en-US" sz="300" baseline="0" dirty="0"/>
              <a:t> </a:t>
            </a:r>
          </a:p>
        </p:txBody>
      </p:sp>
      <p:sp>
        <p:nvSpPr>
          <p:cNvPr id="750" name="Text Box 620">
            <a:extLst>
              <a:ext uri="{FF2B5EF4-FFF2-40B4-BE49-F238E27FC236}">
                <a16:creationId xmlns:a16="http://schemas.microsoft.com/office/drawing/2014/main" id="{13BF59E2-7DF1-8B4A-B686-A3F72090DD88}"/>
              </a:ext>
            </a:extLst>
          </p:cNvPr>
          <p:cNvSpPr txBox="1">
            <a:spLocks noChangeArrowheads="1"/>
          </p:cNvSpPr>
          <p:nvPr/>
        </p:nvSpPr>
        <p:spPr bwMode="auto">
          <a:xfrm>
            <a:off x="3498243" y="5470145"/>
            <a:ext cx="466725" cy="141287"/>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Teflubenzuron</a:t>
            </a:r>
            <a:r>
              <a:rPr lang="en-US" sz="300" baseline="0" dirty="0"/>
              <a:t> </a:t>
            </a:r>
          </a:p>
        </p:txBody>
      </p:sp>
      <p:sp>
        <p:nvSpPr>
          <p:cNvPr id="752" name="AutoShape 343">
            <a:extLst>
              <a:ext uri="{FF2B5EF4-FFF2-40B4-BE49-F238E27FC236}">
                <a16:creationId xmlns:a16="http://schemas.microsoft.com/office/drawing/2014/main" id="{0A0093BC-E5D4-5C4B-B2F3-F8B9598F76BE}"/>
              </a:ext>
            </a:extLst>
          </p:cNvPr>
          <p:cNvSpPr>
            <a:spLocks noChangeArrowheads="1"/>
          </p:cNvSpPr>
          <p:nvPr/>
        </p:nvSpPr>
        <p:spPr bwMode="auto">
          <a:xfrm>
            <a:off x="3489909" y="4543603"/>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53" name="Text Box 612">
            <a:extLst>
              <a:ext uri="{FF2B5EF4-FFF2-40B4-BE49-F238E27FC236}">
                <a16:creationId xmlns:a16="http://schemas.microsoft.com/office/drawing/2014/main" id="{AB1C5363-56BD-E045-98C0-7DE1B8D601FD}"/>
              </a:ext>
            </a:extLst>
          </p:cNvPr>
          <p:cNvSpPr txBox="1">
            <a:spLocks noChangeArrowheads="1"/>
          </p:cNvSpPr>
          <p:nvPr/>
        </p:nvSpPr>
        <p:spPr bwMode="auto">
          <a:xfrm>
            <a:off x="3517744" y="4753207"/>
            <a:ext cx="450850" cy="141287"/>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Diflubenzuron</a:t>
            </a:r>
            <a:r>
              <a:rPr lang="en-US" sz="300" baseline="0" dirty="0"/>
              <a:t> </a:t>
            </a:r>
          </a:p>
        </p:txBody>
      </p:sp>
      <p:sp>
        <p:nvSpPr>
          <p:cNvPr id="754" name="Text Box 594">
            <a:extLst>
              <a:ext uri="{FF2B5EF4-FFF2-40B4-BE49-F238E27FC236}">
                <a16:creationId xmlns:a16="http://schemas.microsoft.com/office/drawing/2014/main" id="{E72FFD4A-D807-6846-A264-4371BE8B5878}"/>
              </a:ext>
            </a:extLst>
          </p:cNvPr>
          <p:cNvSpPr txBox="1">
            <a:spLocks noChangeArrowheads="1"/>
          </p:cNvSpPr>
          <p:nvPr/>
        </p:nvSpPr>
        <p:spPr bwMode="auto">
          <a:xfrm>
            <a:off x="3470325" y="4312955"/>
            <a:ext cx="1051337" cy="235201"/>
          </a:xfrm>
          <a:prstGeom prst="rect">
            <a:avLst/>
          </a:prstGeom>
          <a:noFill/>
          <a:ln w="9525">
            <a:noFill/>
            <a:miter lim="800000"/>
            <a:headEnd/>
            <a:tailEnd/>
          </a:ln>
          <a:effectLst/>
        </p:spPr>
        <p:txBody>
          <a:bodyPr wrap="square" lIns="95764" tIns="47883" rIns="95764" bIns="47883">
            <a:spAutoFit/>
          </a:bodyPr>
          <a:lstStyle/>
          <a:p>
            <a:pPr defTabSz="957263">
              <a:defRPr/>
            </a:pPr>
            <a:r>
              <a:rPr lang="en-GB" sz="450" b="1" baseline="0" dirty="0"/>
              <a:t>Group 15: Inhibitors of chitin biosynthesis affecting CHS1</a:t>
            </a:r>
            <a:endParaRPr lang="en-US" sz="350" b="1" baseline="0" dirty="0"/>
          </a:p>
        </p:txBody>
      </p:sp>
      <p:graphicFrame>
        <p:nvGraphicFramePr>
          <p:cNvPr id="755" name="Object 754">
            <a:extLst>
              <a:ext uri="{FF2B5EF4-FFF2-40B4-BE49-F238E27FC236}">
                <a16:creationId xmlns:a16="http://schemas.microsoft.com/office/drawing/2014/main" id="{FEDE1361-19DD-7046-9F1D-7E5482A77015}"/>
              </a:ext>
            </a:extLst>
          </p:cNvPr>
          <p:cNvGraphicFramePr>
            <a:graphicFrameLocks noChangeAspect="1"/>
          </p:cNvGraphicFramePr>
          <p:nvPr>
            <p:extLst>
              <p:ext uri="{D42A27DB-BD31-4B8C-83A1-F6EECF244321}">
                <p14:modId xmlns:p14="http://schemas.microsoft.com/office/powerpoint/2010/main" val="3114718184"/>
              </p:ext>
            </p:extLst>
          </p:nvPr>
        </p:nvGraphicFramePr>
        <p:xfrm>
          <a:off x="3891204" y="4809793"/>
          <a:ext cx="393897" cy="150919"/>
        </p:xfrm>
        <a:graphic>
          <a:graphicData uri="http://schemas.openxmlformats.org/presentationml/2006/ole">
            <mc:AlternateContent xmlns:mc="http://schemas.openxmlformats.org/markup-compatibility/2006">
              <mc:Choice xmlns:v="urn:schemas-microsoft-com:vml" Requires="v">
                <p:oleObj name="CS ChemDraw Drawing" r:id="rId92" imgW="4923713" imgH="1886490" progId="ChemDraw.Document.6.0">
                  <p:embed/>
                </p:oleObj>
              </mc:Choice>
              <mc:Fallback>
                <p:oleObj name="CS ChemDraw Drawing" r:id="rId92" imgW="4923713" imgH="1886490" progId="ChemDraw.Document.6.0">
                  <p:embed/>
                  <p:pic>
                    <p:nvPicPr>
                      <p:cNvPr id="755" name="Object 754">
                        <a:extLst>
                          <a:ext uri="{FF2B5EF4-FFF2-40B4-BE49-F238E27FC236}">
                            <a16:creationId xmlns:a16="http://schemas.microsoft.com/office/drawing/2014/main" id="{FEDE1361-19DD-7046-9F1D-7E5482A77015}"/>
                          </a:ext>
                        </a:extLst>
                      </p:cNvPr>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891204" y="4809793"/>
                        <a:ext cx="393897" cy="1509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56" name="Object 755">
            <a:extLst>
              <a:ext uri="{FF2B5EF4-FFF2-40B4-BE49-F238E27FC236}">
                <a16:creationId xmlns:a16="http://schemas.microsoft.com/office/drawing/2014/main" id="{A301597F-B5E2-9C4C-A338-DB9DC61C5320}"/>
              </a:ext>
            </a:extLst>
          </p:cNvPr>
          <p:cNvGraphicFramePr>
            <a:graphicFrameLocks noChangeAspect="1"/>
          </p:cNvGraphicFramePr>
          <p:nvPr>
            <p:extLst>
              <p:ext uri="{D42A27DB-BD31-4B8C-83A1-F6EECF244321}">
                <p14:modId xmlns:p14="http://schemas.microsoft.com/office/powerpoint/2010/main" val="2634083309"/>
              </p:ext>
            </p:extLst>
          </p:nvPr>
        </p:nvGraphicFramePr>
        <p:xfrm>
          <a:off x="3577545" y="4627029"/>
          <a:ext cx="312263" cy="135351"/>
        </p:xfrm>
        <a:graphic>
          <a:graphicData uri="http://schemas.openxmlformats.org/presentationml/2006/ole">
            <mc:AlternateContent xmlns:mc="http://schemas.openxmlformats.org/markup-compatibility/2006">
              <mc:Choice xmlns:v="urn:schemas-microsoft-com:vml" Requires="v">
                <p:oleObj name="CS ChemDraw Drawing" r:id="rId94" imgW="3469587" imgH="1503900" progId="ChemDraw.Document.6.0">
                  <p:embed/>
                </p:oleObj>
              </mc:Choice>
              <mc:Fallback>
                <p:oleObj name="CS ChemDraw Drawing" r:id="rId94" imgW="3469587" imgH="1503900" progId="ChemDraw.Document.6.0">
                  <p:embed/>
                  <p:pic>
                    <p:nvPicPr>
                      <p:cNvPr id="756" name="Object 755">
                        <a:extLst>
                          <a:ext uri="{FF2B5EF4-FFF2-40B4-BE49-F238E27FC236}">
                            <a16:creationId xmlns:a16="http://schemas.microsoft.com/office/drawing/2014/main" id="{A301597F-B5E2-9C4C-A338-DB9DC61C5320}"/>
                          </a:ext>
                        </a:extLst>
                      </p:cNvPr>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3577545" y="4627029"/>
                        <a:ext cx="312263" cy="1353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58" name="Object 757">
            <a:extLst>
              <a:ext uri="{FF2B5EF4-FFF2-40B4-BE49-F238E27FC236}">
                <a16:creationId xmlns:a16="http://schemas.microsoft.com/office/drawing/2014/main" id="{71B7725E-F1D3-B44E-B4FC-240C0AF669BF}"/>
              </a:ext>
            </a:extLst>
          </p:cNvPr>
          <p:cNvGraphicFramePr>
            <a:graphicFrameLocks noChangeAspect="1"/>
          </p:cNvGraphicFramePr>
          <p:nvPr>
            <p:extLst>
              <p:ext uri="{D42A27DB-BD31-4B8C-83A1-F6EECF244321}">
                <p14:modId xmlns:p14="http://schemas.microsoft.com/office/powerpoint/2010/main" val="3007281696"/>
              </p:ext>
            </p:extLst>
          </p:nvPr>
        </p:nvGraphicFramePr>
        <p:xfrm>
          <a:off x="3585386" y="5313802"/>
          <a:ext cx="312263" cy="169638"/>
        </p:xfrm>
        <a:graphic>
          <a:graphicData uri="http://schemas.openxmlformats.org/presentationml/2006/ole">
            <mc:AlternateContent xmlns:mc="http://schemas.openxmlformats.org/markup-compatibility/2006">
              <mc:Choice xmlns:v="urn:schemas-microsoft-com:vml" Requires="v">
                <p:oleObj name="CS ChemDraw Drawing" r:id="rId96" imgW="3469587" imgH="1884870" progId="ChemDraw.Document.6.0">
                  <p:embed/>
                </p:oleObj>
              </mc:Choice>
              <mc:Fallback>
                <p:oleObj name="CS ChemDraw Drawing" r:id="rId96" imgW="3469587" imgH="1884870" progId="ChemDraw.Document.6.0">
                  <p:embed/>
                  <p:pic>
                    <p:nvPicPr>
                      <p:cNvPr id="758" name="Object 757">
                        <a:extLst>
                          <a:ext uri="{FF2B5EF4-FFF2-40B4-BE49-F238E27FC236}">
                            <a16:creationId xmlns:a16="http://schemas.microsoft.com/office/drawing/2014/main" id="{71B7725E-F1D3-B44E-B4FC-240C0AF669BF}"/>
                          </a:ext>
                        </a:extLst>
                      </p:cNvPr>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3585386" y="5313802"/>
                        <a:ext cx="312263" cy="169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60" name="Object 759">
            <a:extLst>
              <a:ext uri="{FF2B5EF4-FFF2-40B4-BE49-F238E27FC236}">
                <a16:creationId xmlns:a16="http://schemas.microsoft.com/office/drawing/2014/main" id="{90E2CBF1-67C9-BA46-B666-B6DA64CA9178}"/>
              </a:ext>
            </a:extLst>
          </p:cNvPr>
          <p:cNvGraphicFramePr>
            <a:graphicFrameLocks noChangeAspect="1"/>
          </p:cNvGraphicFramePr>
          <p:nvPr>
            <p:extLst>
              <p:ext uri="{D42A27DB-BD31-4B8C-83A1-F6EECF244321}">
                <p14:modId xmlns:p14="http://schemas.microsoft.com/office/powerpoint/2010/main" val="1516767649"/>
              </p:ext>
            </p:extLst>
          </p:nvPr>
        </p:nvGraphicFramePr>
        <p:xfrm>
          <a:off x="3557263" y="4983655"/>
          <a:ext cx="367446" cy="150790"/>
        </p:xfrm>
        <a:graphic>
          <a:graphicData uri="http://schemas.openxmlformats.org/presentationml/2006/ole">
            <mc:AlternateContent xmlns:mc="http://schemas.openxmlformats.org/markup-compatibility/2006">
              <mc:Choice xmlns:v="urn:schemas-microsoft-com:vml" Requires="v">
                <p:oleObj name="CS ChemDraw Drawing" r:id="rId98" imgW="4593070" imgH="1884870" progId="ChemDraw.Document.6.0">
                  <p:embed/>
                </p:oleObj>
              </mc:Choice>
              <mc:Fallback>
                <p:oleObj name="CS ChemDraw Drawing" r:id="rId98" imgW="4593070" imgH="1884870" progId="ChemDraw.Document.6.0">
                  <p:embed/>
                  <p:pic>
                    <p:nvPicPr>
                      <p:cNvPr id="760" name="Object 759">
                        <a:extLst>
                          <a:ext uri="{FF2B5EF4-FFF2-40B4-BE49-F238E27FC236}">
                            <a16:creationId xmlns:a16="http://schemas.microsoft.com/office/drawing/2014/main" id="{90E2CBF1-67C9-BA46-B666-B6DA64CA9178}"/>
                          </a:ext>
                        </a:extLst>
                      </p:cNvPr>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557263" y="4983655"/>
                        <a:ext cx="367446" cy="150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761" name="AutoShape 722">
            <a:extLst>
              <a:ext uri="{FF2B5EF4-FFF2-40B4-BE49-F238E27FC236}">
                <a16:creationId xmlns:a16="http://schemas.microsoft.com/office/drawing/2014/main" id="{78B30772-30D7-874D-904F-2D9C8DDB1CBD}"/>
              </a:ext>
            </a:extLst>
          </p:cNvPr>
          <p:cNvSpPr>
            <a:spLocks noChangeArrowheads="1"/>
          </p:cNvSpPr>
          <p:nvPr/>
        </p:nvSpPr>
        <p:spPr bwMode="auto">
          <a:xfrm>
            <a:off x="8183289" y="2131414"/>
            <a:ext cx="571823" cy="357187"/>
          </a:xfrm>
          <a:prstGeom prst="hexagon">
            <a:avLst>
              <a:gd name="adj" fmla="val 34111"/>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63" name="Text Box 768">
            <a:extLst>
              <a:ext uri="{FF2B5EF4-FFF2-40B4-BE49-F238E27FC236}">
                <a16:creationId xmlns:a16="http://schemas.microsoft.com/office/drawing/2014/main" id="{6F47901E-73A3-AD4E-B14C-5EE38F549514}"/>
              </a:ext>
            </a:extLst>
          </p:cNvPr>
          <p:cNvSpPr txBox="1">
            <a:spLocks noChangeArrowheads="1"/>
          </p:cNvSpPr>
          <p:nvPr/>
        </p:nvSpPr>
        <p:spPr bwMode="auto">
          <a:xfrm>
            <a:off x="8244460" y="2349178"/>
            <a:ext cx="473075" cy="142868"/>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err="1"/>
              <a:t>Cyclaniliprole</a:t>
            </a:r>
            <a:r>
              <a:rPr lang="en-US" sz="300" baseline="0" dirty="0"/>
              <a:t> </a:t>
            </a:r>
          </a:p>
        </p:txBody>
      </p:sp>
      <p:sp>
        <p:nvSpPr>
          <p:cNvPr id="764" name="AutoShape 86">
            <a:extLst>
              <a:ext uri="{FF2B5EF4-FFF2-40B4-BE49-F238E27FC236}">
                <a16:creationId xmlns:a16="http://schemas.microsoft.com/office/drawing/2014/main" id="{7E29C74B-DBEE-9740-A979-F1E92A4E7970}"/>
              </a:ext>
            </a:extLst>
          </p:cNvPr>
          <p:cNvSpPr>
            <a:spLocks noChangeArrowheads="1"/>
          </p:cNvSpPr>
          <p:nvPr/>
        </p:nvSpPr>
        <p:spPr bwMode="auto">
          <a:xfrm>
            <a:off x="6640723" y="2916742"/>
            <a:ext cx="1294485" cy="820994"/>
          </a:xfrm>
          <a:prstGeom prst="roundRect">
            <a:avLst>
              <a:gd name="adj" fmla="val 7792"/>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766" name="AutoShape 86">
            <a:extLst>
              <a:ext uri="{FF2B5EF4-FFF2-40B4-BE49-F238E27FC236}">
                <a16:creationId xmlns:a16="http://schemas.microsoft.com/office/drawing/2014/main" id="{6A87BCB9-10B7-234E-8932-D6248A3F48D6}"/>
              </a:ext>
            </a:extLst>
          </p:cNvPr>
          <p:cNvSpPr>
            <a:spLocks noChangeArrowheads="1"/>
          </p:cNvSpPr>
          <p:nvPr/>
        </p:nvSpPr>
        <p:spPr bwMode="auto">
          <a:xfrm>
            <a:off x="8948738" y="2916406"/>
            <a:ext cx="762270" cy="822613"/>
          </a:xfrm>
          <a:prstGeom prst="roundRect">
            <a:avLst>
              <a:gd name="adj" fmla="val 7792"/>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767" name="AutoShape 86">
            <a:extLst>
              <a:ext uri="{FF2B5EF4-FFF2-40B4-BE49-F238E27FC236}">
                <a16:creationId xmlns:a16="http://schemas.microsoft.com/office/drawing/2014/main" id="{1A58A02F-876E-D948-A211-35BEF572D717}"/>
              </a:ext>
            </a:extLst>
          </p:cNvPr>
          <p:cNvSpPr>
            <a:spLocks noChangeArrowheads="1"/>
          </p:cNvSpPr>
          <p:nvPr/>
        </p:nvSpPr>
        <p:spPr bwMode="auto">
          <a:xfrm>
            <a:off x="7966076" y="2916742"/>
            <a:ext cx="947738" cy="820993"/>
          </a:xfrm>
          <a:prstGeom prst="roundRect">
            <a:avLst>
              <a:gd name="adj" fmla="val 7792"/>
            </a:avLst>
          </a:prstGeom>
          <a:gradFill flip="none" rotWithShape="1">
            <a:gsLst>
              <a:gs pos="80000">
                <a:srgbClr val="B15900">
                  <a:alpha val="50000"/>
                </a:srgbClr>
              </a:gs>
              <a:gs pos="0">
                <a:schemeClr val="bg1"/>
              </a:gs>
            </a:gsLst>
            <a:lin ang="16200000" scaled="0"/>
            <a:tileRect/>
          </a:gradFill>
          <a:ln w="6350">
            <a:solidFill>
              <a:srgbClr val="F48018"/>
            </a:solidFill>
            <a:round/>
            <a:headEnd/>
            <a:tailEnd/>
          </a:ln>
          <a:effectLst/>
        </p:spPr>
        <p:txBody>
          <a:bodyPr wrap="none" anchor="ctr"/>
          <a:lstStyle/>
          <a:p>
            <a:pPr marL="180975" indent="-180975"/>
            <a:endParaRPr lang="en-GB" dirty="0"/>
          </a:p>
          <a:p>
            <a:pPr marL="180975" indent="-180975"/>
            <a:endParaRPr lang="en-GB" dirty="0"/>
          </a:p>
        </p:txBody>
      </p:sp>
      <p:sp>
        <p:nvSpPr>
          <p:cNvPr id="28" name="Rectangle 27">
            <a:extLst>
              <a:ext uri="{FF2B5EF4-FFF2-40B4-BE49-F238E27FC236}">
                <a16:creationId xmlns:a16="http://schemas.microsoft.com/office/drawing/2014/main" id="{4A249502-8616-294C-9E21-E3F5C0B4E7E2}"/>
              </a:ext>
            </a:extLst>
          </p:cNvPr>
          <p:cNvSpPr/>
          <p:nvPr/>
        </p:nvSpPr>
        <p:spPr>
          <a:xfrm>
            <a:off x="6591495" y="2880124"/>
            <a:ext cx="1336480" cy="235201"/>
          </a:xfrm>
          <a:prstGeom prst="rect">
            <a:avLst/>
          </a:prstGeom>
          <a:noFill/>
          <a:ln w="9525">
            <a:noFill/>
            <a:miter lim="800000"/>
            <a:headEnd/>
            <a:tailEnd/>
          </a:ln>
          <a:effectLst/>
        </p:spPr>
        <p:txBody>
          <a:bodyPr wrap="square" lIns="95764" tIns="47883" rIns="95764" bIns="47883">
            <a:spAutoFit/>
          </a:bodyPr>
          <a:lstStyle/>
          <a:p>
            <a:pPr algn="ctr" defTabSz="957263"/>
            <a:r>
              <a:rPr lang="en-GB" sz="450" b="1" baseline="0" dirty="0"/>
              <a:t>Group 30: GABA-gated chloride channel allosteric modulators</a:t>
            </a:r>
          </a:p>
        </p:txBody>
      </p:sp>
      <p:sp>
        <p:nvSpPr>
          <p:cNvPr id="769" name="AutoShape 380">
            <a:extLst>
              <a:ext uri="{FF2B5EF4-FFF2-40B4-BE49-F238E27FC236}">
                <a16:creationId xmlns:a16="http://schemas.microsoft.com/office/drawing/2014/main" id="{4506691E-3663-7446-8D80-47BEAE148801}"/>
              </a:ext>
            </a:extLst>
          </p:cNvPr>
          <p:cNvSpPr>
            <a:spLocks noChangeArrowheads="1"/>
          </p:cNvSpPr>
          <p:nvPr/>
        </p:nvSpPr>
        <p:spPr bwMode="auto">
          <a:xfrm>
            <a:off x="6674790" y="3224069"/>
            <a:ext cx="476784" cy="328612"/>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70" name="Text Box 771">
            <a:extLst>
              <a:ext uri="{FF2B5EF4-FFF2-40B4-BE49-F238E27FC236}">
                <a16:creationId xmlns:a16="http://schemas.microsoft.com/office/drawing/2014/main" id="{3AEE7526-FCF2-464A-9D57-CBCBCB394FA4}"/>
              </a:ext>
            </a:extLst>
          </p:cNvPr>
          <p:cNvSpPr txBox="1">
            <a:spLocks noChangeArrowheads="1"/>
          </p:cNvSpPr>
          <p:nvPr/>
        </p:nvSpPr>
        <p:spPr bwMode="auto">
          <a:xfrm>
            <a:off x="6718034" y="3422268"/>
            <a:ext cx="379347" cy="14286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err="1"/>
              <a:t>Broflanilide</a:t>
            </a:r>
            <a:endParaRPr lang="en-US" sz="300" baseline="0" dirty="0"/>
          </a:p>
        </p:txBody>
      </p:sp>
      <p:sp>
        <p:nvSpPr>
          <p:cNvPr id="772" name="Rectangle 771">
            <a:extLst>
              <a:ext uri="{FF2B5EF4-FFF2-40B4-BE49-F238E27FC236}">
                <a16:creationId xmlns:a16="http://schemas.microsoft.com/office/drawing/2014/main" id="{943D3D7D-83E6-0341-B7BB-1AC435B0FBAA}"/>
              </a:ext>
            </a:extLst>
          </p:cNvPr>
          <p:cNvSpPr/>
          <p:nvPr/>
        </p:nvSpPr>
        <p:spPr>
          <a:xfrm>
            <a:off x="8370229" y="2906814"/>
            <a:ext cx="583272" cy="235201"/>
          </a:xfrm>
          <a:prstGeom prst="rect">
            <a:avLst/>
          </a:prstGeom>
          <a:noFill/>
          <a:ln w="9525">
            <a:noFill/>
            <a:miter lim="800000"/>
            <a:headEnd/>
            <a:tailEnd/>
          </a:ln>
          <a:effectLst/>
        </p:spPr>
        <p:txBody>
          <a:bodyPr wrap="square" lIns="95764" tIns="47883" rIns="95764" bIns="47883">
            <a:spAutoFit/>
          </a:bodyPr>
          <a:lstStyle/>
          <a:p>
            <a:pPr algn="ctr" defTabSz="957263"/>
            <a:r>
              <a:rPr lang="en-GB" sz="450" b="1" baseline="0" dirty="0"/>
              <a:t>Group 31: Baculoviruses</a:t>
            </a:r>
          </a:p>
        </p:txBody>
      </p:sp>
      <p:sp>
        <p:nvSpPr>
          <p:cNvPr id="774" name="AutoShape 380">
            <a:extLst>
              <a:ext uri="{FF2B5EF4-FFF2-40B4-BE49-F238E27FC236}">
                <a16:creationId xmlns:a16="http://schemas.microsoft.com/office/drawing/2014/main" id="{6AE52652-61AE-EA45-825E-19A741CFA40A}"/>
              </a:ext>
            </a:extLst>
          </p:cNvPr>
          <p:cNvSpPr>
            <a:spLocks noChangeArrowheads="1"/>
          </p:cNvSpPr>
          <p:nvPr/>
        </p:nvSpPr>
        <p:spPr bwMode="auto">
          <a:xfrm>
            <a:off x="7997588" y="3033572"/>
            <a:ext cx="485775" cy="357187"/>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75" name="AutoShape 380">
            <a:extLst>
              <a:ext uri="{FF2B5EF4-FFF2-40B4-BE49-F238E27FC236}">
                <a16:creationId xmlns:a16="http://schemas.microsoft.com/office/drawing/2014/main" id="{3EADF683-578C-AF4C-80D8-960812A0E67E}"/>
              </a:ext>
            </a:extLst>
          </p:cNvPr>
          <p:cNvSpPr>
            <a:spLocks noChangeArrowheads="1"/>
          </p:cNvSpPr>
          <p:nvPr/>
        </p:nvSpPr>
        <p:spPr bwMode="auto">
          <a:xfrm>
            <a:off x="8361797" y="3212563"/>
            <a:ext cx="485775" cy="357187"/>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76" name="Text Box 771">
            <a:extLst>
              <a:ext uri="{FF2B5EF4-FFF2-40B4-BE49-F238E27FC236}">
                <a16:creationId xmlns:a16="http://schemas.microsoft.com/office/drawing/2014/main" id="{EF6C8E7E-F6CC-B648-84A3-6F56F355C174}"/>
              </a:ext>
            </a:extLst>
          </p:cNvPr>
          <p:cNvSpPr txBox="1">
            <a:spLocks noChangeArrowheads="1"/>
          </p:cNvSpPr>
          <p:nvPr/>
        </p:nvSpPr>
        <p:spPr bwMode="auto">
          <a:xfrm>
            <a:off x="7979178" y="3101352"/>
            <a:ext cx="537150" cy="281367"/>
          </a:xfrm>
          <a:prstGeom prst="rect">
            <a:avLst/>
          </a:prstGeom>
          <a:noFill/>
          <a:ln w="9525">
            <a:noFill/>
            <a:miter lim="800000"/>
            <a:headEnd/>
            <a:tailEnd/>
          </a:ln>
          <a:effectLst/>
        </p:spPr>
        <p:txBody>
          <a:bodyPr wrap="square" lIns="95764" tIns="47883" rIns="95764" bIns="47883">
            <a:spAutoFit/>
          </a:bodyPr>
          <a:lstStyle/>
          <a:p>
            <a:pPr algn="ctr" defTabSz="957263"/>
            <a:r>
              <a:rPr lang="en-GB" sz="300" i="1" baseline="0" dirty="0" err="1"/>
              <a:t>Cydia</a:t>
            </a:r>
            <a:r>
              <a:rPr lang="en-GB" sz="300" i="1" baseline="0" dirty="0"/>
              <a:t> </a:t>
            </a:r>
            <a:r>
              <a:rPr lang="en-GB" sz="300" i="1" baseline="0" dirty="0" err="1"/>
              <a:t>pomonella</a:t>
            </a:r>
            <a:r>
              <a:rPr lang="en-GB" sz="300" i="1" baseline="0" dirty="0"/>
              <a:t> </a:t>
            </a:r>
            <a:r>
              <a:rPr lang="en-GB" sz="300" baseline="0" dirty="0"/>
              <a:t>GV</a:t>
            </a:r>
          </a:p>
          <a:p>
            <a:pPr algn="ctr" defTabSz="957263"/>
            <a:endParaRPr lang="en-GB" sz="300" baseline="0" dirty="0"/>
          </a:p>
          <a:p>
            <a:pPr algn="ctr" defTabSz="957263"/>
            <a:r>
              <a:rPr lang="en-GB" sz="300" i="1" baseline="0" dirty="0" err="1"/>
              <a:t>Thaumatotibia</a:t>
            </a:r>
            <a:endParaRPr lang="en-GB" sz="300" i="1" baseline="0" dirty="0"/>
          </a:p>
          <a:p>
            <a:pPr algn="ctr" defTabSz="957263"/>
            <a:r>
              <a:rPr lang="en-GB" sz="300" i="1" baseline="0" dirty="0"/>
              <a:t> </a:t>
            </a:r>
            <a:r>
              <a:rPr lang="en-GB" sz="300" i="1" baseline="0" dirty="0" err="1"/>
              <a:t>leucotreta</a:t>
            </a:r>
            <a:r>
              <a:rPr lang="en-GB" sz="300" i="1" baseline="0" dirty="0"/>
              <a:t> </a:t>
            </a:r>
            <a:r>
              <a:rPr lang="en-GB" sz="300" baseline="0" dirty="0"/>
              <a:t>GV</a:t>
            </a:r>
          </a:p>
        </p:txBody>
      </p:sp>
      <p:sp>
        <p:nvSpPr>
          <p:cNvPr id="777" name="Text Box 771">
            <a:extLst>
              <a:ext uri="{FF2B5EF4-FFF2-40B4-BE49-F238E27FC236}">
                <a16:creationId xmlns:a16="http://schemas.microsoft.com/office/drawing/2014/main" id="{7585FB3E-85DC-A24A-B2C8-7398C88D46A6}"/>
              </a:ext>
            </a:extLst>
          </p:cNvPr>
          <p:cNvSpPr txBox="1">
            <a:spLocks noChangeArrowheads="1"/>
          </p:cNvSpPr>
          <p:nvPr/>
        </p:nvSpPr>
        <p:spPr bwMode="auto">
          <a:xfrm>
            <a:off x="8345629" y="3239961"/>
            <a:ext cx="537150" cy="327534"/>
          </a:xfrm>
          <a:prstGeom prst="rect">
            <a:avLst/>
          </a:prstGeom>
          <a:noFill/>
          <a:ln w="9525">
            <a:noFill/>
            <a:miter lim="800000"/>
            <a:headEnd/>
            <a:tailEnd/>
          </a:ln>
          <a:effectLst/>
        </p:spPr>
        <p:txBody>
          <a:bodyPr wrap="square" lIns="95764" tIns="47883" rIns="95764" bIns="47883">
            <a:spAutoFit/>
          </a:bodyPr>
          <a:lstStyle/>
          <a:p>
            <a:pPr algn="ctr"/>
            <a:r>
              <a:rPr lang="it" sz="300" i="1" baseline="0" dirty="0"/>
              <a:t>Anticarsia gemmatalis </a:t>
            </a:r>
            <a:r>
              <a:rPr lang="it" sz="300" baseline="0" dirty="0"/>
              <a:t>MNPV</a:t>
            </a:r>
          </a:p>
          <a:p>
            <a:pPr algn="ctr"/>
            <a:endParaRPr lang="it" sz="300" baseline="0" dirty="0"/>
          </a:p>
          <a:p>
            <a:pPr algn="ctr"/>
            <a:r>
              <a:rPr lang="it" sz="300" i="1" baseline="0" dirty="0"/>
              <a:t>Helicoverpa armigera </a:t>
            </a:r>
            <a:r>
              <a:rPr lang="it" sz="300" baseline="0" dirty="0"/>
              <a:t>NPV</a:t>
            </a:r>
          </a:p>
        </p:txBody>
      </p:sp>
      <p:sp>
        <p:nvSpPr>
          <p:cNvPr id="780" name="Rectangle 779">
            <a:extLst>
              <a:ext uri="{FF2B5EF4-FFF2-40B4-BE49-F238E27FC236}">
                <a16:creationId xmlns:a16="http://schemas.microsoft.com/office/drawing/2014/main" id="{7332CE75-6E3F-8144-95C0-B1B69AE586FC}"/>
              </a:ext>
            </a:extLst>
          </p:cNvPr>
          <p:cNvSpPr/>
          <p:nvPr/>
        </p:nvSpPr>
        <p:spPr>
          <a:xfrm>
            <a:off x="8916741" y="2890285"/>
            <a:ext cx="809067" cy="373700"/>
          </a:xfrm>
          <a:prstGeom prst="rect">
            <a:avLst/>
          </a:prstGeom>
          <a:noFill/>
          <a:ln w="9525">
            <a:noFill/>
            <a:miter lim="800000"/>
            <a:headEnd/>
            <a:tailEnd/>
          </a:ln>
          <a:effectLst/>
        </p:spPr>
        <p:txBody>
          <a:bodyPr wrap="square" lIns="95764" tIns="47883" rIns="95764" bIns="47883">
            <a:spAutoFit/>
          </a:bodyPr>
          <a:lstStyle/>
          <a:p>
            <a:pPr algn="ctr"/>
            <a:r>
              <a:rPr lang="en-GB" sz="450" b="1" baseline="0" dirty="0"/>
              <a:t>Group 32: Nicotinic</a:t>
            </a:r>
          </a:p>
          <a:p>
            <a:pPr algn="ctr"/>
            <a:r>
              <a:rPr lang="en-GB" sz="450" b="1" baseline="0" dirty="0"/>
              <a:t>Acetylcholine receptor</a:t>
            </a:r>
          </a:p>
          <a:p>
            <a:pPr algn="ctr"/>
            <a:r>
              <a:rPr lang="en-GB" sz="450" b="1" baseline="0" dirty="0"/>
              <a:t>(</a:t>
            </a:r>
            <a:r>
              <a:rPr lang="en-GB" sz="450" b="1" baseline="0" dirty="0" err="1"/>
              <a:t>nAChR</a:t>
            </a:r>
            <a:r>
              <a:rPr lang="en-GB" sz="450" b="1" baseline="0" dirty="0"/>
              <a:t>) allosteric</a:t>
            </a:r>
          </a:p>
          <a:p>
            <a:pPr algn="ctr"/>
            <a:r>
              <a:rPr lang="en-GB" sz="450" b="1" baseline="0" dirty="0"/>
              <a:t>modulators site II</a:t>
            </a:r>
          </a:p>
        </p:txBody>
      </p:sp>
      <p:sp>
        <p:nvSpPr>
          <p:cNvPr id="566" name="AutoShape 86">
            <a:extLst>
              <a:ext uri="{FF2B5EF4-FFF2-40B4-BE49-F238E27FC236}">
                <a16:creationId xmlns:a16="http://schemas.microsoft.com/office/drawing/2014/main" id="{F2E5D56D-F27C-6F46-A4C3-44E6E6288376}"/>
              </a:ext>
            </a:extLst>
          </p:cNvPr>
          <p:cNvSpPr>
            <a:spLocks noChangeArrowheads="1"/>
          </p:cNvSpPr>
          <p:nvPr/>
        </p:nvSpPr>
        <p:spPr bwMode="auto">
          <a:xfrm>
            <a:off x="195832" y="1451469"/>
            <a:ext cx="3096150" cy="908997"/>
          </a:xfrm>
          <a:prstGeom prst="roundRect">
            <a:avLst>
              <a:gd name="adj" fmla="val 5333"/>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p:spPr>
        <p:txBody>
          <a:bodyPr wrap="none" anchor="ctr"/>
          <a:lstStyle/>
          <a:p>
            <a:pPr marL="180975" indent="-180975"/>
            <a:endParaRPr lang="en-GB" dirty="0"/>
          </a:p>
          <a:p>
            <a:pPr marL="180975" indent="-180975"/>
            <a:endParaRPr lang="en-GB" dirty="0"/>
          </a:p>
        </p:txBody>
      </p:sp>
      <p:sp>
        <p:nvSpPr>
          <p:cNvPr id="567" name="Text Box 303">
            <a:extLst>
              <a:ext uri="{FF2B5EF4-FFF2-40B4-BE49-F238E27FC236}">
                <a16:creationId xmlns:a16="http://schemas.microsoft.com/office/drawing/2014/main" id="{B8902344-1D8B-9E44-B266-D46377FE268D}"/>
              </a:ext>
            </a:extLst>
          </p:cNvPr>
          <p:cNvSpPr txBox="1">
            <a:spLocks noChangeArrowheads="1"/>
          </p:cNvSpPr>
          <p:nvPr/>
        </p:nvSpPr>
        <p:spPr bwMode="auto">
          <a:xfrm>
            <a:off x="2119316" y="2017864"/>
            <a:ext cx="573088" cy="281367"/>
          </a:xfrm>
          <a:prstGeom prst="rect">
            <a:avLst/>
          </a:prstGeom>
          <a:noFill/>
          <a:ln w="9525">
            <a:noFill/>
            <a:miter lim="800000"/>
            <a:headEnd/>
            <a:tailEnd/>
          </a:ln>
        </p:spPr>
        <p:txBody>
          <a:bodyPr wrap="square" lIns="95764" tIns="47883" rIns="95764" bIns="47883">
            <a:spAutoFit/>
          </a:bodyPr>
          <a:lstStyle/>
          <a:p>
            <a:pPr defTabSz="957263"/>
            <a:r>
              <a:rPr lang="en-GB" sz="400" baseline="0" dirty="0"/>
              <a:t>3A </a:t>
            </a:r>
          </a:p>
          <a:p>
            <a:pPr defTabSz="957263"/>
            <a:r>
              <a:rPr lang="en-GB" sz="400" baseline="0" dirty="0"/>
              <a:t>Pyrethroids   Pyrethrins</a:t>
            </a:r>
            <a:endParaRPr lang="en-US" sz="400" baseline="0" dirty="0"/>
          </a:p>
        </p:txBody>
      </p:sp>
      <p:sp>
        <p:nvSpPr>
          <p:cNvPr id="568" name="AutoShape 359">
            <a:extLst>
              <a:ext uri="{FF2B5EF4-FFF2-40B4-BE49-F238E27FC236}">
                <a16:creationId xmlns:a16="http://schemas.microsoft.com/office/drawing/2014/main" id="{468E149C-95E8-FE4E-B20F-AE244333D698}"/>
              </a:ext>
            </a:extLst>
          </p:cNvPr>
          <p:cNvSpPr>
            <a:spLocks noChangeArrowheads="1"/>
          </p:cNvSpPr>
          <p:nvPr/>
        </p:nvSpPr>
        <p:spPr bwMode="auto">
          <a:xfrm>
            <a:off x="247426" y="1922589"/>
            <a:ext cx="484188" cy="357187"/>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569" name="AutoShape 360">
            <a:extLst>
              <a:ext uri="{FF2B5EF4-FFF2-40B4-BE49-F238E27FC236}">
                <a16:creationId xmlns:a16="http://schemas.microsoft.com/office/drawing/2014/main" id="{A35827F2-CF6A-FE48-AA26-499EF99C096F}"/>
              </a:ext>
            </a:extLst>
          </p:cNvPr>
          <p:cNvSpPr>
            <a:spLocks noChangeArrowheads="1"/>
          </p:cNvSpPr>
          <p:nvPr/>
        </p:nvSpPr>
        <p:spPr bwMode="auto">
          <a:xfrm>
            <a:off x="972120" y="1569370"/>
            <a:ext cx="485775" cy="357188"/>
          </a:xfrm>
          <a:prstGeom prst="hexagon">
            <a:avLst>
              <a:gd name="adj" fmla="val 3400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589" name="AutoShape 361">
            <a:extLst>
              <a:ext uri="{FF2B5EF4-FFF2-40B4-BE49-F238E27FC236}">
                <a16:creationId xmlns:a16="http://schemas.microsoft.com/office/drawing/2014/main" id="{410690F8-081C-A849-AF90-77D8272EB428}"/>
              </a:ext>
            </a:extLst>
          </p:cNvPr>
          <p:cNvSpPr>
            <a:spLocks noChangeArrowheads="1"/>
          </p:cNvSpPr>
          <p:nvPr/>
        </p:nvSpPr>
        <p:spPr bwMode="auto">
          <a:xfrm>
            <a:off x="1330101" y="1749552"/>
            <a:ext cx="484188" cy="357188"/>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02" name="AutoShape 362">
            <a:extLst>
              <a:ext uri="{FF2B5EF4-FFF2-40B4-BE49-F238E27FC236}">
                <a16:creationId xmlns:a16="http://schemas.microsoft.com/office/drawing/2014/main" id="{5657F336-B7B0-354D-BFE5-CBF7C26CBC2D}"/>
              </a:ext>
            </a:extLst>
          </p:cNvPr>
          <p:cNvSpPr>
            <a:spLocks noChangeArrowheads="1"/>
          </p:cNvSpPr>
          <p:nvPr/>
        </p:nvSpPr>
        <p:spPr bwMode="auto">
          <a:xfrm>
            <a:off x="965770" y="1926558"/>
            <a:ext cx="485775" cy="357188"/>
          </a:xfrm>
          <a:prstGeom prst="hexagon">
            <a:avLst>
              <a:gd name="adj" fmla="val 3400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06" name="AutoShape 363">
            <a:extLst>
              <a:ext uri="{FF2B5EF4-FFF2-40B4-BE49-F238E27FC236}">
                <a16:creationId xmlns:a16="http://schemas.microsoft.com/office/drawing/2014/main" id="{4CAC6DE0-14D8-DE46-BFE8-E921ED0962B5}"/>
              </a:ext>
            </a:extLst>
          </p:cNvPr>
          <p:cNvSpPr>
            <a:spLocks noChangeArrowheads="1"/>
          </p:cNvSpPr>
          <p:nvPr/>
        </p:nvSpPr>
        <p:spPr bwMode="auto">
          <a:xfrm>
            <a:off x="1693639" y="1928940"/>
            <a:ext cx="484187" cy="357187"/>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08" name="AutoShape 365">
            <a:extLst>
              <a:ext uri="{FF2B5EF4-FFF2-40B4-BE49-F238E27FC236}">
                <a16:creationId xmlns:a16="http://schemas.microsoft.com/office/drawing/2014/main" id="{FA61853D-10AF-474A-A340-D82DA06E6F6C}"/>
              </a:ext>
            </a:extLst>
          </p:cNvPr>
          <p:cNvSpPr>
            <a:spLocks noChangeArrowheads="1"/>
          </p:cNvSpPr>
          <p:nvPr/>
        </p:nvSpPr>
        <p:spPr bwMode="auto">
          <a:xfrm>
            <a:off x="608582" y="1744789"/>
            <a:ext cx="484188" cy="357188"/>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09" name="AutoShape 366">
            <a:extLst>
              <a:ext uri="{FF2B5EF4-FFF2-40B4-BE49-F238E27FC236}">
                <a16:creationId xmlns:a16="http://schemas.microsoft.com/office/drawing/2014/main" id="{21B25192-0F05-2F4B-88F3-C92E8D0426BB}"/>
              </a:ext>
            </a:extLst>
          </p:cNvPr>
          <p:cNvSpPr>
            <a:spLocks noChangeArrowheads="1"/>
          </p:cNvSpPr>
          <p:nvPr/>
        </p:nvSpPr>
        <p:spPr bwMode="auto">
          <a:xfrm>
            <a:off x="246633" y="1565401"/>
            <a:ext cx="484187" cy="357188"/>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10" name="AutoShape 367">
            <a:extLst>
              <a:ext uri="{FF2B5EF4-FFF2-40B4-BE49-F238E27FC236}">
                <a16:creationId xmlns:a16="http://schemas.microsoft.com/office/drawing/2014/main" id="{59D1055D-AF27-A345-AFF5-36E732408909}"/>
              </a:ext>
            </a:extLst>
          </p:cNvPr>
          <p:cNvSpPr>
            <a:spLocks noChangeArrowheads="1"/>
          </p:cNvSpPr>
          <p:nvPr/>
        </p:nvSpPr>
        <p:spPr bwMode="auto">
          <a:xfrm>
            <a:off x="1694433" y="1574133"/>
            <a:ext cx="484187" cy="357188"/>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11" name="AutoShape 368">
            <a:extLst>
              <a:ext uri="{FF2B5EF4-FFF2-40B4-BE49-F238E27FC236}">
                <a16:creationId xmlns:a16="http://schemas.microsoft.com/office/drawing/2014/main" id="{9F7E2980-D9E9-7641-BDA1-C534330C2CCD}"/>
              </a:ext>
            </a:extLst>
          </p:cNvPr>
          <p:cNvSpPr>
            <a:spLocks noChangeArrowheads="1"/>
          </p:cNvSpPr>
          <p:nvPr/>
        </p:nvSpPr>
        <p:spPr bwMode="auto">
          <a:xfrm>
            <a:off x="2736355" y="1815065"/>
            <a:ext cx="484187" cy="357188"/>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18" name="AutoShape 369">
            <a:extLst>
              <a:ext uri="{FF2B5EF4-FFF2-40B4-BE49-F238E27FC236}">
                <a16:creationId xmlns:a16="http://schemas.microsoft.com/office/drawing/2014/main" id="{73B77E2F-99BE-0543-834F-3D170BF87F05}"/>
              </a:ext>
            </a:extLst>
          </p:cNvPr>
          <p:cNvSpPr>
            <a:spLocks noChangeArrowheads="1"/>
          </p:cNvSpPr>
          <p:nvPr/>
        </p:nvSpPr>
        <p:spPr bwMode="auto">
          <a:xfrm>
            <a:off x="2372023" y="1634885"/>
            <a:ext cx="485775" cy="357187"/>
          </a:xfrm>
          <a:prstGeom prst="hexagon">
            <a:avLst>
              <a:gd name="adj" fmla="val 3400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19" name="Text Box 481">
            <a:extLst>
              <a:ext uri="{FF2B5EF4-FFF2-40B4-BE49-F238E27FC236}">
                <a16:creationId xmlns:a16="http://schemas.microsoft.com/office/drawing/2014/main" id="{A2DFFD6C-9D2D-8941-95BA-F28479ED8035}"/>
              </a:ext>
            </a:extLst>
          </p:cNvPr>
          <p:cNvSpPr txBox="1">
            <a:spLocks noChangeArrowheads="1"/>
          </p:cNvSpPr>
          <p:nvPr/>
        </p:nvSpPr>
        <p:spPr bwMode="auto">
          <a:xfrm>
            <a:off x="643508" y="1977358"/>
            <a:ext cx="403225" cy="141288"/>
          </a:xfrm>
          <a:prstGeom prst="rect">
            <a:avLst/>
          </a:prstGeom>
          <a:noFill/>
          <a:ln w="9525">
            <a:noFill/>
            <a:miter lim="800000"/>
            <a:headEnd/>
            <a:tailEnd/>
          </a:ln>
        </p:spPr>
        <p:txBody>
          <a:bodyPr wrap="none" lIns="95764" tIns="47883" rIns="95764" bIns="47883">
            <a:spAutoFit/>
          </a:bodyPr>
          <a:lstStyle/>
          <a:p>
            <a:pPr defTabSz="957263"/>
            <a:r>
              <a:rPr lang="en-GB" sz="300" baseline="0" dirty="0"/>
              <a:t>Deltamethrin</a:t>
            </a:r>
            <a:endParaRPr lang="en-US" sz="300" baseline="0" dirty="0"/>
          </a:p>
        </p:txBody>
      </p:sp>
      <p:sp>
        <p:nvSpPr>
          <p:cNvPr id="621" name="Text Box 482">
            <a:extLst>
              <a:ext uri="{FF2B5EF4-FFF2-40B4-BE49-F238E27FC236}">
                <a16:creationId xmlns:a16="http://schemas.microsoft.com/office/drawing/2014/main" id="{CA60794E-BDB6-4F4D-85AC-39A24CC3FB9C}"/>
              </a:ext>
            </a:extLst>
          </p:cNvPr>
          <p:cNvSpPr txBox="1">
            <a:spLocks noChangeArrowheads="1"/>
          </p:cNvSpPr>
          <p:nvPr/>
        </p:nvSpPr>
        <p:spPr bwMode="auto">
          <a:xfrm>
            <a:off x="1335657" y="1956914"/>
            <a:ext cx="484188" cy="189034"/>
          </a:xfrm>
          <a:prstGeom prst="rect">
            <a:avLst/>
          </a:prstGeom>
          <a:noFill/>
          <a:ln w="9525">
            <a:noFill/>
            <a:miter lim="800000"/>
            <a:headEnd/>
            <a:tailEnd/>
          </a:ln>
        </p:spPr>
        <p:txBody>
          <a:bodyPr lIns="95764" tIns="47883" rIns="95764" bIns="47883">
            <a:spAutoFit/>
          </a:bodyPr>
          <a:lstStyle/>
          <a:p>
            <a:pPr algn="ctr" defTabSz="957263"/>
            <a:r>
              <a:rPr lang="en-GB" sz="300" i="1" baseline="0" dirty="0"/>
              <a:t>lambda-</a:t>
            </a:r>
            <a:r>
              <a:rPr lang="en-GB" sz="300" baseline="0" dirty="0" err="1"/>
              <a:t>cyhalothrin</a:t>
            </a:r>
            <a:endParaRPr lang="en-US" sz="300" baseline="0" dirty="0"/>
          </a:p>
        </p:txBody>
      </p:sp>
      <p:sp>
        <p:nvSpPr>
          <p:cNvPr id="622" name="Text Box 484">
            <a:extLst>
              <a:ext uri="{FF2B5EF4-FFF2-40B4-BE49-F238E27FC236}">
                <a16:creationId xmlns:a16="http://schemas.microsoft.com/office/drawing/2014/main" id="{4D5B7399-8A73-A841-B039-4141D607DA35}"/>
              </a:ext>
            </a:extLst>
          </p:cNvPr>
          <p:cNvSpPr txBox="1">
            <a:spLocks noChangeArrowheads="1"/>
          </p:cNvSpPr>
          <p:nvPr/>
        </p:nvSpPr>
        <p:spPr bwMode="auto">
          <a:xfrm>
            <a:off x="312244" y="1804321"/>
            <a:ext cx="349250" cy="141287"/>
          </a:xfrm>
          <a:prstGeom prst="rect">
            <a:avLst/>
          </a:prstGeom>
          <a:noFill/>
          <a:ln w="9525">
            <a:noFill/>
            <a:miter lim="800000"/>
            <a:headEnd/>
            <a:tailEnd/>
          </a:ln>
        </p:spPr>
        <p:txBody>
          <a:bodyPr wrap="none" lIns="95764" tIns="47883" rIns="95764" bIns="47883">
            <a:spAutoFit/>
          </a:bodyPr>
          <a:lstStyle/>
          <a:p>
            <a:pPr defTabSz="957263"/>
            <a:r>
              <a:rPr lang="en-GB" sz="300" baseline="0" dirty="0"/>
              <a:t>Bifenthrin</a:t>
            </a:r>
            <a:endParaRPr lang="en-US" sz="300" baseline="0" dirty="0"/>
          </a:p>
        </p:txBody>
      </p:sp>
      <p:sp>
        <p:nvSpPr>
          <p:cNvPr id="623" name="Text Box 485">
            <a:extLst>
              <a:ext uri="{FF2B5EF4-FFF2-40B4-BE49-F238E27FC236}">
                <a16:creationId xmlns:a16="http://schemas.microsoft.com/office/drawing/2014/main" id="{CFDCEB34-B173-C543-8F67-FA44493877BD}"/>
              </a:ext>
            </a:extLst>
          </p:cNvPr>
          <p:cNvSpPr txBox="1">
            <a:spLocks noChangeArrowheads="1"/>
          </p:cNvSpPr>
          <p:nvPr/>
        </p:nvSpPr>
        <p:spPr bwMode="auto">
          <a:xfrm>
            <a:off x="234188" y="2125444"/>
            <a:ext cx="515938" cy="189034"/>
          </a:xfrm>
          <a:prstGeom prst="rect">
            <a:avLst/>
          </a:prstGeom>
          <a:noFill/>
          <a:ln w="9525">
            <a:noFill/>
            <a:miter lim="800000"/>
            <a:headEnd/>
            <a:tailEnd/>
          </a:ln>
        </p:spPr>
        <p:txBody>
          <a:bodyPr lIns="95764" tIns="47883" rIns="95764" bIns="47883">
            <a:spAutoFit/>
          </a:bodyPr>
          <a:lstStyle/>
          <a:p>
            <a:pPr algn="ctr" defTabSz="957263"/>
            <a:r>
              <a:rPr lang="en-GB" sz="300" i="1" baseline="0" dirty="0"/>
              <a:t>alpha-</a:t>
            </a:r>
          </a:p>
          <a:p>
            <a:pPr algn="ctr" defTabSz="957263"/>
            <a:r>
              <a:rPr lang="en-GB" sz="300" baseline="0" dirty="0"/>
              <a:t>cypermethrin</a:t>
            </a:r>
            <a:endParaRPr lang="en-US" sz="300" baseline="0" dirty="0"/>
          </a:p>
        </p:txBody>
      </p:sp>
      <p:sp>
        <p:nvSpPr>
          <p:cNvPr id="627" name="Text Box 486">
            <a:extLst>
              <a:ext uri="{FF2B5EF4-FFF2-40B4-BE49-F238E27FC236}">
                <a16:creationId xmlns:a16="http://schemas.microsoft.com/office/drawing/2014/main" id="{BCDC58E7-1B5F-214A-A1C2-E4BFD12300DF}"/>
              </a:ext>
            </a:extLst>
          </p:cNvPr>
          <p:cNvSpPr txBox="1">
            <a:spLocks noChangeArrowheads="1"/>
          </p:cNvSpPr>
          <p:nvPr/>
        </p:nvSpPr>
        <p:spPr bwMode="auto">
          <a:xfrm>
            <a:off x="999107" y="1803526"/>
            <a:ext cx="420688" cy="141287"/>
          </a:xfrm>
          <a:prstGeom prst="rect">
            <a:avLst/>
          </a:prstGeom>
          <a:noFill/>
          <a:ln w="9525">
            <a:noFill/>
            <a:miter lim="800000"/>
            <a:headEnd/>
            <a:tailEnd/>
          </a:ln>
        </p:spPr>
        <p:txBody>
          <a:bodyPr wrap="none" lIns="95764" tIns="47883" rIns="95764" bIns="47883">
            <a:spAutoFit/>
          </a:bodyPr>
          <a:lstStyle/>
          <a:p>
            <a:pPr defTabSz="957263"/>
            <a:r>
              <a:rPr lang="en-GB" sz="300" baseline="0" dirty="0"/>
              <a:t>Esfenvalerate</a:t>
            </a:r>
            <a:endParaRPr lang="en-US" sz="300" baseline="0" dirty="0"/>
          </a:p>
        </p:txBody>
      </p:sp>
      <p:sp>
        <p:nvSpPr>
          <p:cNvPr id="629" name="Text Box 487">
            <a:extLst>
              <a:ext uri="{FF2B5EF4-FFF2-40B4-BE49-F238E27FC236}">
                <a16:creationId xmlns:a16="http://schemas.microsoft.com/office/drawing/2014/main" id="{6631DE18-D2D3-A049-86D2-28364C90F683}"/>
              </a:ext>
            </a:extLst>
          </p:cNvPr>
          <p:cNvSpPr txBox="1">
            <a:spLocks noChangeArrowheads="1"/>
          </p:cNvSpPr>
          <p:nvPr/>
        </p:nvSpPr>
        <p:spPr bwMode="auto">
          <a:xfrm>
            <a:off x="1752364" y="2171017"/>
            <a:ext cx="347663" cy="141287"/>
          </a:xfrm>
          <a:prstGeom prst="rect">
            <a:avLst/>
          </a:prstGeom>
          <a:noFill/>
          <a:ln w="9525">
            <a:noFill/>
            <a:miter lim="800000"/>
            <a:headEnd/>
            <a:tailEnd/>
          </a:ln>
        </p:spPr>
        <p:txBody>
          <a:bodyPr wrap="none" lIns="95764" tIns="47883" rIns="95764" bIns="47883">
            <a:spAutoFit/>
          </a:bodyPr>
          <a:lstStyle/>
          <a:p>
            <a:pPr defTabSz="957263"/>
            <a:r>
              <a:rPr lang="en-GB" sz="300" baseline="0" dirty="0"/>
              <a:t>Tefluthrin</a:t>
            </a:r>
            <a:endParaRPr lang="en-US" sz="300" baseline="0" dirty="0"/>
          </a:p>
        </p:txBody>
      </p:sp>
      <p:sp>
        <p:nvSpPr>
          <p:cNvPr id="631" name="Text Box 490">
            <a:extLst>
              <a:ext uri="{FF2B5EF4-FFF2-40B4-BE49-F238E27FC236}">
                <a16:creationId xmlns:a16="http://schemas.microsoft.com/office/drawing/2014/main" id="{2B764A14-4D83-3546-9769-9FED64693DF3}"/>
              </a:ext>
            </a:extLst>
          </p:cNvPr>
          <p:cNvSpPr txBox="1">
            <a:spLocks noChangeArrowheads="1"/>
          </p:cNvSpPr>
          <p:nvPr/>
        </p:nvSpPr>
        <p:spPr bwMode="auto">
          <a:xfrm>
            <a:off x="1016570" y="2172621"/>
            <a:ext cx="373062" cy="141287"/>
          </a:xfrm>
          <a:prstGeom prst="rect">
            <a:avLst/>
          </a:prstGeom>
          <a:noFill/>
          <a:ln w="9525">
            <a:noFill/>
            <a:miter lim="800000"/>
            <a:headEnd/>
            <a:tailEnd/>
          </a:ln>
        </p:spPr>
        <p:txBody>
          <a:bodyPr wrap="none" lIns="95764" tIns="47883" rIns="95764" bIns="47883">
            <a:spAutoFit/>
          </a:bodyPr>
          <a:lstStyle/>
          <a:p>
            <a:pPr defTabSz="957263"/>
            <a:r>
              <a:rPr lang="en-GB" sz="300" baseline="0" dirty="0"/>
              <a:t>Etofenprox</a:t>
            </a:r>
            <a:endParaRPr lang="en-US" sz="300" baseline="0" dirty="0"/>
          </a:p>
        </p:txBody>
      </p:sp>
      <p:sp>
        <p:nvSpPr>
          <p:cNvPr id="632" name="Text Box 502">
            <a:extLst>
              <a:ext uri="{FF2B5EF4-FFF2-40B4-BE49-F238E27FC236}">
                <a16:creationId xmlns:a16="http://schemas.microsoft.com/office/drawing/2014/main" id="{5E06D529-355C-A84F-971B-AFB232DFAB48}"/>
              </a:ext>
            </a:extLst>
          </p:cNvPr>
          <p:cNvSpPr txBox="1">
            <a:spLocks noChangeArrowheads="1"/>
          </p:cNvSpPr>
          <p:nvPr/>
        </p:nvSpPr>
        <p:spPr bwMode="auto">
          <a:xfrm>
            <a:off x="1743679" y="1806699"/>
            <a:ext cx="379348" cy="142868"/>
          </a:xfrm>
          <a:prstGeom prst="rect">
            <a:avLst/>
          </a:prstGeom>
          <a:noFill/>
          <a:ln w="9525">
            <a:noFill/>
            <a:miter lim="800000"/>
            <a:headEnd/>
            <a:tailEnd/>
          </a:ln>
        </p:spPr>
        <p:txBody>
          <a:bodyPr wrap="none" lIns="95764" tIns="47883" rIns="95764" bIns="47883">
            <a:spAutoFit/>
          </a:bodyPr>
          <a:lstStyle/>
          <a:p>
            <a:pPr algn="ctr" defTabSz="957263"/>
            <a:r>
              <a:rPr lang="en-GB" sz="300" baseline="0" dirty="0" err="1"/>
              <a:t>Permethrin</a:t>
            </a:r>
            <a:endParaRPr lang="en-US" sz="300" baseline="0" dirty="0"/>
          </a:p>
        </p:txBody>
      </p:sp>
      <p:sp>
        <p:nvSpPr>
          <p:cNvPr id="633" name="Text Box 503">
            <a:extLst>
              <a:ext uri="{FF2B5EF4-FFF2-40B4-BE49-F238E27FC236}">
                <a16:creationId xmlns:a16="http://schemas.microsoft.com/office/drawing/2014/main" id="{4F15C1DA-E418-BD48-91DC-AAD4429831E2}"/>
              </a:ext>
            </a:extLst>
          </p:cNvPr>
          <p:cNvSpPr txBox="1">
            <a:spLocks noChangeArrowheads="1"/>
          </p:cNvSpPr>
          <p:nvPr/>
        </p:nvSpPr>
        <p:spPr bwMode="auto">
          <a:xfrm>
            <a:off x="2481562" y="1874597"/>
            <a:ext cx="268288" cy="141287"/>
          </a:xfrm>
          <a:prstGeom prst="rect">
            <a:avLst/>
          </a:prstGeom>
          <a:noFill/>
          <a:ln w="9525">
            <a:noFill/>
            <a:miter lim="800000"/>
            <a:headEnd/>
            <a:tailEnd/>
          </a:ln>
        </p:spPr>
        <p:txBody>
          <a:bodyPr wrap="none" lIns="95764" tIns="47883" rIns="95764" bIns="47883">
            <a:spAutoFit/>
          </a:bodyPr>
          <a:lstStyle/>
          <a:p>
            <a:pPr defTabSz="957263"/>
            <a:r>
              <a:rPr lang="en-GB" sz="300" baseline="0" dirty="0"/>
              <a:t>DDT</a:t>
            </a:r>
            <a:endParaRPr lang="en-US" sz="300" baseline="0" dirty="0"/>
          </a:p>
        </p:txBody>
      </p:sp>
      <p:sp>
        <p:nvSpPr>
          <p:cNvPr id="634" name="Text Box 504">
            <a:extLst>
              <a:ext uri="{FF2B5EF4-FFF2-40B4-BE49-F238E27FC236}">
                <a16:creationId xmlns:a16="http://schemas.microsoft.com/office/drawing/2014/main" id="{626C9EEE-0F27-5244-B84A-603C3945C9D3}"/>
              </a:ext>
            </a:extLst>
          </p:cNvPr>
          <p:cNvSpPr txBox="1">
            <a:spLocks noChangeArrowheads="1"/>
          </p:cNvSpPr>
          <p:nvPr/>
        </p:nvSpPr>
        <p:spPr bwMode="auto">
          <a:xfrm>
            <a:off x="2778423" y="2053190"/>
            <a:ext cx="414338" cy="141288"/>
          </a:xfrm>
          <a:prstGeom prst="rect">
            <a:avLst/>
          </a:prstGeom>
          <a:noFill/>
          <a:ln w="9525">
            <a:noFill/>
            <a:miter lim="800000"/>
            <a:headEnd/>
            <a:tailEnd/>
          </a:ln>
        </p:spPr>
        <p:txBody>
          <a:bodyPr wrap="none" lIns="95764" tIns="47883" rIns="95764" bIns="47883">
            <a:spAutoFit/>
          </a:bodyPr>
          <a:lstStyle/>
          <a:p>
            <a:pPr defTabSz="957263"/>
            <a:r>
              <a:rPr lang="en-GB" sz="300" baseline="0" dirty="0"/>
              <a:t>Methoxychlor</a:t>
            </a:r>
            <a:endParaRPr lang="en-US" sz="300" baseline="0" dirty="0"/>
          </a:p>
        </p:txBody>
      </p:sp>
      <p:sp>
        <p:nvSpPr>
          <p:cNvPr id="635" name="Text Box 303">
            <a:extLst>
              <a:ext uri="{FF2B5EF4-FFF2-40B4-BE49-F238E27FC236}">
                <a16:creationId xmlns:a16="http://schemas.microsoft.com/office/drawing/2014/main" id="{A806739F-E52D-6049-8776-4DAC58023D1C}"/>
              </a:ext>
            </a:extLst>
          </p:cNvPr>
          <p:cNvSpPr txBox="1">
            <a:spLocks noChangeArrowheads="1"/>
          </p:cNvSpPr>
          <p:nvPr/>
        </p:nvSpPr>
        <p:spPr bwMode="auto">
          <a:xfrm>
            <a:off x="2769533" y="2158617"/>
            <a:ext cx="631825" cy="219812"/>
          </a:xfrm>
          <a:prstGeom prst="rect">
            <a:avLst/>
          </a:prstGeom>
          <a:noFill/>
          <a:ln w="9525">
            <a:noFill/>
            <a:miter lim="800000"/>
            <a:headEnd/>
            <a:tailEnd/>
          </a:ln>
        </p:spPr>
        <p:txBody>
          <a:bodyPr lIns="95764" tIns="47883" rIns="95764" bIns="47883">
            <a:spAutoFit/>
          </a:bodyPr>
          <a:lstStyle/>
          <a:p>
            <a:pPr defTabSz="957263"/>
            <a:r>
              <a:rPr lang="en-GB" sz="400" baseline="0" dirty="0"/>
              <a:t> 3B DDT,</a:t>
            </a:r>
          </a:p>
          <a:p>
            <a:pPr defTabSz="957263"/>
            <a:r>
              <a:rPr lang="en-GB" sz="400" baseline="0" dirty="0"/>
              <a:t> Methoxychlor</a:t>
            </a:r>
            <a:endParaRPr lang="en-US" sz="400" baseline="0" dirty="0"/>
          </a:p>
        </p:txBody>
      </p:sp>
      <p:sp>
        <p:nvSpPr>
          <p:cNvPr id="636" name="AutoShape 86">
            <a:extLst>
              <a:ext uri="{FF2B5EF4-FFF2-40B4-BE49-F238E27FC236}">
                <a16:creationId xmlns:a16="http://schemas.microsoft.com/office/drawing/2014/main" id="{3662CA9B-DC55-EF4F-ADDB-55E5DFD28858}"/>
              </a:ext>
            </a:extLst>
          </p:cNvPr>
          <p:cNvSpPr>
            <a:spLocks noChangeArrowheads="1"/>
          </p:cNvSpPr>
          <p:nvPr/>
        </p:nvSpPr>
        <p:spPr bwMode="auto">
          <a:xfrm>
            <a:off x="191396" y="2424305"/>
            <a:ext cx="3097213" cy="1308111"/>
          </a:xfrm>
          <a:prstGeom prst="roundRect">
            <a:avLst>
              <a:gd name="adj" fmla="val 7324"/>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p:spPr>
        <p:txBody>
          <a:bodyPr wrap="none" anchor="ctr"/>
          <a:lstStyle/>
          <a:p>
            <a:endParaRPr lang="en-US" dirty="0"/>
          </a:p>
        </p:txBody>
      </p:sp>
      <p:sp>
        <p:nvSpPr>
          <p:cNvPr id="637" name="Text Box 310">
            <a:extLst>
              <a:ext uri="{FF2B5EF4-FFF2-40B4-BE49-F238E27FC236}">
                <a16:creationId xmlns:a16="http://schemas.microsoft.com/office/drawing/2014/main" id="{03A09B80-CBF0-DA40-9D97-C7D5AA07771F}"/>
              </a:ext>
            </a:extLst>
          </p:cNvPr>
          <p:cNvSpPr txBox="1">
            <a:spLocks noChangeArrowheads="1"/>
          </p:cNvSpPr>
          <p:nvPr/>
        </p:nvSpPr>
        <p:spPr bwMode="auto">
          <a:xfrm>
            <a:off x="596298" y="3431519"/>
            <a:ext cx="625635" cy="219812"/>
          </a:xfrm>
          <a:prstGeom prst="rect">
            <a:avLst/>
          </a:prstGeom>
          <a:noFill/>
          <a:ln w="9525">
            <a:noFill/>
            <a:miter lim="800000"/>
            <a:headEnd/>
            <a:tailEnd/>
          </a:ln>
        </p:spPr>
        <p:txBody>
          <a:bodyPr wrap="square" lIns="95764" tIns="47883" rIns="95764" bIns="47883">
            <a:spAutoFit/>
          </a:bodyPr>
          <a:lstStyle/>
          <a:p>
            <a:pPr defTabSz="957263"/>
            <a:r>
              <a:rPr lang="en-GB" sz="400" baseline="0" dirty="0">
                <a:solidFill>
                  <a:srgbClr val="000000"/>
                </a:solidFill>
              </a:rPr>
              <a:t>4A</a:t>
            </a:r>
          </a:p>
          <a:p>
            <a:pPr defTabSz="957263"/>
            <a:r>
              <a:rPr lang="en-GB" sz="400" baseline="0" dirty="0">
                <a:solidFill>
                  <a:srgbClr val="000000"/>
                </a:solidFill>
              </a:rPr>
              <a:t>Neonicotinoids</a:t>
            </a:r>
            <a:r>
              <a:rPr lang="en-US" sz="400" baseline="0" dirty="0">
                <a:solidFill>
                  <a:srgbClr val="000000"/>
                </a:solidFill>
              </a:rPr>
              <a:t> </a:t>
            </a:r>
          </a:p>
        </p:txBody>
      </p:sp>
      <p:sp>
        <p:nvSpPr>
          <p:cNvPr id="638" name="AutoShape 370">
            <a:extLst>
              <a:ext uri="{FF2B5EF4-FFF2-40B4-BE49-F238E27FC236}">
                <a16:creationId xmlns:a16="http://schemas.microsoft.com/office/drawing/2014/main" id="{44F089FC-0482-0245-BC44-235E2189481B}"/>
              </a:ext>
            </a:extLst>
          </p:cNvPr>
          <p:cNvSpPr>
            <a:spLocks noChangeArrowheads="1"/>
          </p:cNvSpPr>
          <p:nvPr/>
        </p:nvSpPr>
        <p:spPr bwMode="auto">
          <a:xfrm>
            <a:off x="250016" y="3217990"/>
            <a:ext cx="485775" cy="379413"/>
          </a:xfrm>
          <a:prstGeom prst="hexagon">
            <a:avLst>
              <a:gd name="adj" fmla="val 33941"/>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39" name="AutoShape 371">
            <a:extLst>
              <a:ext uri="{FF2B5EF4-FFF2-40B4-BE49-F238E27FC236}">
                <a16:creationId xmlns:a16="http://schemas.microsoft.com/office/drawing/2014/main" id="{947DAFF1-242E-3049-9B52-5F4EDDE5D9DA}"/>
              </a:ext>
            </a:extLst>
          </p:cNvPr>
          <p:cNvSpPr>
            <a:spLocks noChangeArrowheads="1"/>
          </p:cNvSpPr>
          <p:nvPr/>
        </p:nvSpPr>
        <p:spPr bwMode="auto">
          <a:xfrm>
            <a:off x="603076" y="2656544"/>
            <a:ext cx="485775" cy="377825"/>
          </a:xfrm>
          <a:prstGeom prst="hexagon">
            <a:avLst>
              <a:gd name="adj" fmla="val 34083"/>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40" name="AutoShape 372">
            <a:extLst>
              <a:ext uri="{FF2B5EF4-FFF2-40B4-BE49-F238E27FC236}">
                <a16:creationId xmlns:a16="http://schemas.microsoft.com/office/drawing/2014/main" id="{11CE9DC6-6B83-584D-B71B-6D3FB441050C}"/>
              </a:ext>
            </a:extLst>
          </p:cNvPr>
          <p:cNvSpPr>
            <a:spLocks noChangeArrowheads="1"/>
          </p:cNvSpPr>
          <p:nvPr/>
        </p:nvSpPr>
        <p:spPr bwMode="auto">
          <a:xfrm>
            <a:off x="949786" y="3223388"/>
            <a:ext cx="485775" cy="377825"/>
          </a:xfrm>
          <a:prstGeom prst="hexagon">
            <a:avLst>
              <a:gd name="adj" fmla="val 34083"/>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41" name="AutoShape 373">
            <a:extLst>
              <a:ext uri="{FF2B5EF4-FFF2-40B4-BE49-F238E27FC236}">
                <a16:creationId xmlns:a16="http://schemas.microsoft.com/office/drawing/2014/main" id="{2C26EF60-80A5-2A46-A4EC-82904033F9A1}"/>
              </a:ext>
            </a:extLst>
          </p:cNvPr>
          <p:cNvSpPr>
            <a:spLocks noChangeArrowheads="1"/>
          </p:cNvSpPr>
          <p:nvPr/>
        </p:nvSpPr>
        <p:spPr bwMode="auto">
          <a:xfrm>
            <a:off x="599901" y="3030983"/>
            <a:ext cx="484188" cy="379412"/>
          </a:xfrm>
          <a:prstGeom prst="hexagon">
            <a:avLst>
              <a:gd name="adj" fmla="val 3383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42" name="AutoShape 374">
            <a:extLst>
              <a:ext uri="{FF2B5EF4-FFF2-40B4-BE49-F238E27FC236}">
                <a16:creationId xmlns:a16="http://schemas.microsoft.com/office/drawing/2014/main" id="{ED7B2CF9-F1B5-9142-A46F-5007DEF14172}"/>
              </a:ext>
            </a:extLst>
          </p:cNvPr>
          <p:cNvSpPr>
            <a:spLocks noChangeArrowheads="1"/>
          </p:cNvSpPr>
          <p:nvPr/>
        </p:nvSpPr>
        <p:spPr bwMode="auto">
          <a:xfrm>
            <a:off x="1305598" y="3036592"/>
            <a:ext cx="484188" cy="379413"/>
          </a:xfrm>
          <a:prstGeom prst="hexagon">
            <a:avLst>
              <a:gd name="adj" fmla="val 3383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44" name="AutoShape 375">
            <a:extLst>
              <a:ext uri="{FF2B5EF4-FFF2-40B4-BE49-F238E27FC236}">
                <a16:creationId xmlns:a16="http://schemas.microsoft.com/office/drawing/2014/main" id="{B29883A1-DC83-254B-A834-4814EE329D22}"/>
              </a:ext>
            </a:extLst>
          </p:cNvPr>
          <p:cNvSpPr>
            <a:spLocks noChangeArrowheads="1"/>
          </p:cNvSpPr>
          <p:nvPr/>
        </p:nvSpPr>
        <p:spPr bwMode="auto">
          <a:xfrm>
            <a:off x="954549" y="2845563"/>
            <a:ext cx="484187" cy="379412"/>
          </a:xfrm>
          <a:prstGeom prst="hexagon">
            <a:avLst>
              <a:gd name="adj" fmla="val 3383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45" name="AutoShape 376">
            <a:extLst>
              <a:ext uri="{FF2B5EF4-FFF2-40B4-BE49-F238E27FC236}">
                <a16:creationId xmlns:a16="http://schemas.microsoft.com/office/drawing/2014/main" id="{A867033F-84C6-5E43-A400-F9A23A24A7B7}"/>
              </a:ext>
            </a:extLst>
          </p:cNvPr>
          <p:cNvSpPr>
            <a:spLocks noChangeArrowheads="1"/>
          </p:cNvSpPr>
          <p:nvPr/>
        </p:nvSpPr>
        <p:spPr bwMode="auto">
          <a:xfrm>
            <a:off x="247159" y="2840588"/>
            <a:ext cx="484187" cy="377508"/>
          </a:xfrm>
          <a:prstGeom prst="hexagon">
            <a:avLst>
              <a:gd name="adj" fmla="val 3383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46" name="Text Box 401">
            <a:extLst>
              <a:ext uri="{FF2B5EF4-FFF2-40B4-BE49-F238E27FC236}">
                <a16:creationId xmlns:a16="http://schemas.microsoft.com/office/drawing/2014/main" id="{41FE92BB-AA40-0D4E-9105-D17DDEA88756}"/>
              </a:ext>
            </a:extLst>
          </p:cNvPr>
          <p:cNvSpPr txBox="1">
            <a:spLocks noChangeArrowheads="1"/>
          </p:cNvSpPr>
          <p:nvPr/>
        </p:nvSpPr>
        <p:spPr bwMode="auto">
          <a:xfrm>
            <a:off x="291926" y="3067178"/>
            <a:ext cx="400050" cy="142875"/>
          </a:xfrm>
          <a:prstGeom prst="rect">
            <a:avLst/>
          </a:prstGeom>
          <a:noFill/>
          <a:ln w="9525">
            <a:noFill/>
            <a:miter lim="800000"/>
            <a:headEnd/>
            <a:tailEnd/>
          </a:ln>
        </p:spPr>
        <p:txBody>
          <a:bodyPr lIns="95764" tIns="47883" rIns="95764" bIns="47883">
            <a:spAutoFit/>
          </a:bodyPr>
          <a:lstStyle/>
          <a:p>
            <a:pPr defTabSz="957263"/>
            <a:r>
              <a:rPr lang="en-GB" sz="300" baseline="0" dirty="0"/>
              <a:t>Acetamiprid</a:t>
            </a:r>
            <a:r>
              <a:rPr lang="en-US" sz="300" baseline="0" dirty="0"/>
              <a:t> </a:t>
            </a:r>
          </a:p>
        </p:txBody>
      </p:sp>
      <p:sp>
        <p:nvSpPr>
          <p:cNvPr id="647" name="Text Box 403">
            <a:extLst>
              <a:ext uri="{FF2B5EF4-FFF2-40B4-BE49-F238E27FC236}">
                <a16:creationId xmlns:a16="http://schemas.microsoft.com/office/drawing/2014/main" id="{677E7233-12BB-BB4F-8D1B-0B524B78EAEA}"/>
              </a:ext>
            </a:extLst>
          </p:cNvPr>
          <p:cNvSpPr txBox="1">
            <a:spLocks noChangeArrowheads="1"/>
          </p:cNvSpPr>
          <p:nvPr/>
        </p:nvSpPr>
        <p:spPr bwMode="auto">
          <a:xfrm>
            <a:off x="289704" y="3467228"/>
            <a:ext cx="395287" cy="142875"/>
          </a:xfrm>
          <a:prstGeom prst="rect">
            <a:avLst/>
          </a:prstGeom>
          <a:noFill/>
          <a:ln w="9525">
            <a:noFill/>
            <a:miter lim="800000"/>
            <a:headEnd/>
            <a:tailEnd/>
          </a:ln>
        </p:spPr>
        <p:txBody>
          <a:bodyPr lIns="95764" tIns="47883" rIns="95764" bIns="47883">
            <a:spAutoFit/>
          </a:bodyPr>
          <a:lstStyle/>
          <a:p>
            <a:pPr defTabSz="957263"/>
            <a:r>
              <a:rPr lang="en-GB" sz="300" baseline="0" dirty="0"/>
              <a:t>Clothianidin</a:t>
            </a:r>
            <a:r>
              <a:rPr lang="en-US" sz="300" baseline="0" dirty="0"/>
              <a:t> </a:t>
            </a:r>
          </a:p>
        </p:txBody>
      </p:sp>
      <p:sp>
        <p:nvSpPr>
          <p:cNvPr id="648" name="Text Box 405">
            <a:extLst>
              <a:ext uri="{FF2B5EF4-FFF2-40B4-BE49-F238E27FC236}">
                <a16:creationId xmlns:a16="http://schemas.microsoft.com/office/drawing/2014/main" id="{F34D5FD6-8EEB-A247-89F5-E831B293B022}"/>
              </a:ext>
            </a:extLst>
          </p:cNvPr>
          <p:cNvSpPr txBox="1">
            <a:spLocks noChangeArrowheads="1"/>
          </p:cNvSpPr>
          <p:nvPr/>
        </p:nvSpPr>
        <p:spPr bwMode="auto">
          <a:xfrm>
            <a:off x="648161" y="2900808"/>
            <a:ext cx="395288" cy="142875"/>
          </a:xfrm>
          <a:prstGeom prst="rect">
            <a:avLst/>
          </a:prstGeom>
          <a:noFill/>
          <a:ln w="9525">
            <a:noFill/>
            <a:miter lim="800000"/>
            <a:headEnd/>
            <a:tailEnd/>
          </a:ln>
        </p:spPr>
        <p:txBody>
          <a:bodyPr lIns="95764" tIns="47883" rIns="95764" bIns="47883">
            <a:spAutoFit/>
          </a:bodyPr>
          <a:lstStyle/>
          <a:p>
            <a:pPr defTabSz="957263"/>
            <a:r>
              <a:rPr lang="en-GB" sz="300" baseline="0" dirty="0"/>
              <a:t>Dinotefuran</a:t>
            </a:r>
            <a:r>
              <a:rPr lang="en-US" sz="300" baseline="0" dirty="0"/>
              <a:t> </a:t>
            </a:r>
          </a:p>
        </p:txBody>
      </p:sp>
      <p:sp>
        <p:nvSpPr>
          <p:cNvPr id="649" name="Text Box 407">
            <a:extLst>
              <a:ext uri="{FF2B5EF4-FFF2-40B4-BE49-F238E27FC236}">
                <a16:creationId xmlns:a16="http://schemas.microsoft.com/office/drawing/2014/main" id="{B2A7D5B8-AE87-A440-AC70-2F4347AE12A9}"/>
              </a:ext>
            </a:extLst>
          </p:cNvPr>
          <p:cNvSpPr txBox="1">
            <a:spLocks noChangeArrowheads="1"/>
          </p:cNvSpPr>
          <p:nvPr/>
        </p:nvSpPr>
        <p:spPr bwMode="auto">
          <a:xfrm>
            <a:off x="642446" y="3285300"/>
            <a:ext cx="403225" cy="142875"/>
          </a:xfrm>
          <a:prstGeom prst="rect">
            <a:avLst/>
          </a:prstGeom>
          <a:noFill/>
          <a:ln w="9525">
            <a:noFill/>
            <a:miter lim="800000"/>
            <a:headEnd/>
            <a:tailEnd/>
          </a:ln>
        </p:spPr>
        <p:txBody>
          <a:bodyPr lIns="95764" tIns="47883" rIns="95764" bIns="47883">
            <a:spAutoFit/>
          </a:bodyPr>
          <a:lstStyle/>
          <a:p>
            <a:pPr defTabSz="957263"/>
            <a:r>
              <a:rPr lang="en-GB" sz="300" baseline="0" dirty="0"/>
              <a:t>Imidacloprid</a:t>
            </a:r>
            <a:r>
              <a:rPr lang="en-US" sz="300" baseline="0" dirty="0"/>
              <a:t> </a:t>
            </a:r>
          </a:p>
        </p:txBody>
      </p:sp>
      <p:sp>
        <p:nvSpPr>
          <p:cNvPr id="650" name="Text Box 409">
            <a:extLst>
              <a:ext uri="{FF2B5EF4-FFF2-40B4-BE49-F238E27FC236}">
                <a16:creationId xmlns:a16="http://schemas.microsoft.com/office/drawing/2014/main" id="{235041A5-C1AC-AD48-B4AF-56EE24508FFF}"/>
              </a:ext>
            </a:extLst>
          </p:cNvPr>
          <p:cNvSpPr txBox="1">
            <a:spLocks noChangeArrowheads="1"/>
          </p:cNvSpPr>
          <p:nvPr/>
        </p:nvSpPr>
        <p:spPr bwMode="auto">
          <a:xfrm>
            <a:off x="1022494" y="3096705"/>
            <a:ext cx="393700" cy="142875"/>
          </a:xfrm>
          <a:prstGeom prst="rect">
            <a:avLst/>
          </a:prstGeom>
          <a:noFill/>
          <a:ln w="9525">
            <a:noFill/>
            <a:miter lim="800000"/>
            <a:headEnd/>
            <a:tailEnd/>
          </a:ln>
        </p:spPr>
        <p:txBody>
          <a:bodyPr lIns="95764" tIns="47883" rIns="95764" bIns="47883">
            <a:spAutoFit/>
          </a:bodyPr>
          <a:lstStyle/>
          <a:p>
            <a:pPr defTabSz="957263"/>
            <a:r>
              <a:rPr lang="en-GB" sz="300" baseline="0" dirty="0"/>
              <a:t>Nitenpyram</a:t>
            </a:r>
            <a:r>
              <a:rPr lang="en-US" sz="300" baseline="0" dirty="0"/>
              <a:t> </a:t>
            </a:r>
          </a:p>
        </p:txBody>
      </p:sp>
      <p:sp>
        <p:nvSpPr>
          <p:cNvPr id="651" name="Text Box 411">
            <a:extLst>
              <a:ext uri="{FF2B5EF4-FFF2-40B4-BE49-F238E27FC236}">
                <a16:creationId xmlns:a16="http://schemas.microsoft.com/office/drawing/2014/main" id="{8E5FB627-A712-DD46-BA5C-C48EF26FCA21}"/>
              </a:ext>
            </a:extLst>
          </p:cNvPr>
          <p:cNvSpPr txBox="1">
            <a:spLocks noChangeArrowheads="1"/>
          </p:cNvSpPr>
          <p:nvPr/>
        </p:nvSpPr>
        <p:spPr bwMode="auto">
          <a:xfrm>
            <a:off x="1010746" y="3483738"/>
            <a:ext cx="384175" cy="142875"/>
          </a:xfrm>
          <a:prstGeom prst="rect">
            <a:avLst/>
          </a:prstGeom>
          <a:noFill/>
          <a:ln w="9525">
            <a:noFill/>
            <a:miter lim="800000"/>
            <a:headEnd/>
            <a:tailEnd/>
          </a:ln>
        </p:spPr>
        <p:txBody>
          <a:bodyPr lIns="95764" tIns="47883" rIns="95764" bIns="47883">
            <a:spAutoFit/>
          </a:bodyPr>
          <a:lstStyle/>
          <a:p>
            <a:pPr defTabSz="957263"/>
            <a:r>
              <a:rPr lang="en-GB" sz="300" baseline="0" dirty="0"/>
              <a:t>Thiacloprid</a:t>
            </a:r>
            <a:r>
              <a:rPr lang="en-US" sz="300" baseline="0" dirty="0"/>
              <a:t> </a:t>
            </a:r>
          </a:p>
        </p:txBody>
      </p:sp>
      <p:sp>
        <p:nvSpPr>
          <p:cNvPr id="652" name="Text Box 413">
            <a:extLst>
              <a:ext uri="{FF2B5EF4-FFF2-40B4-BE49-F238E27FC236}">
                <a16:creationId xmlns:a16="http://schemas.microsoft.com/office/drawing/2014/main" id="{EE7E4047-D709-AF4B-8224-A83A7E98D128}"/>
              </a:ext>
            </a:extLst>
          </p:cNvPr>
          <p:cNvSpPr txBox="1">
            <a:spLocks noChangeArrowheads="1"/>
          </p:cNvSpPr>
          <p:nvPr/>
        </p:nvSpPr>
        <p:spPr bwMode="auto">
          <a:xfrm>
            <a:off x="1311897" y="3292283"/>
            <a:ext cx="469900" cy="142875"/>
          </a:xfrm>
          <a:prstGeom prst="rect">
            <a:avLst/>
          </a:prstGeom>
          <a:noFill/>
          <a:ln w="9525">
            <a:noFill/>
            <a:miter lim="800000"/>
            <a:headEnd/>
            <a:tailEnd/>
          </a:ln>
        </p:spPr>
        <p:txBody>
          <a:bodyPr lIns="95764" tIns="47883" rIns="95764" bIns="47883">
            <a:spAutoFit/>
          </a:bodyPr>
          <a:lstStyle/>
          <a:p>
            <a:pPr algn="ctr" defTabSz="957263"/>
            <a:r>
              <a:rPr lang="en-GB" sz="300" baseline="0" dirty="0"/>
              <a:t>Thiamethoxam</a:t>
            </a:r>
            <a:r>
              <a:rPr lang="en-US" sz="300" baseline="0" dirty="0"/>
              <a:t> </a:t>
            </a:r>
          </a:p>
        </p:txBody>
      </p:sp>
      <p:sp>
        <p:nvSpPr>
          <p:cNvPr id="653" name="Text Box 311">
            <a:extLst>
              <a:ext uri="{FF2B5EF4-FFF2-40B4-BE49-F238E27FC236}">
                <a16:creationId xmlns:a16="http://schemas.microsoft.com/office/drawing/2014/main" id="{18B239C0-B6FC-9642-98BB-E3E1E7132705}"/>
              </a:ext>
            </a:extLst>
          </p:cNvPr>
          <p:cNvSpPr txBox="1">
            <a:spLocks noChangeArrowheads="1"/>
          </p:cNvSpPr>
          <p:nvPr/>
        </p:nvSpPr>
        <p:spPr bwMode="auto">
          <a:xfrm>
            <a:off x="1596655" y="2819619"/>
            <a:ext cx="562728" cy="158257"/>
          </a:xfrm>
          <a:prstGeom prst="rect">
            <a:avLst/>
          </a:prstGeom>
          <a:noFill/>
          <a:ln w="9525">
            <a:noFill/>
            <a:miter lim="800000"/>
            <a:headEnd/>
            <a:tailEnd/>
          </a:ln>
        </p:spPr>
        <p:txBody>
          <a:bodyPr wrap="square" lIns="95764" tIns="47883" rIns="95764" bIns="47883">
            <a:spAutoFit/>
          </a:bodyPr>
          <a:lstStyle/>
          <a:p>
            <a:pPr defTabSz="957263"/>
            <a:r>
              <a:rPr lang="en-GB" sz="400" baseline="0" dirty="0">
                <a:solidFill>
                  <a:srgbClr val="000000"/>
                </a:solidFill>
              </a:rPr>
              <a:t>4B Nicotine</a:t>
            </a:r>
            <a:r>
              <a:rPr lang="en-US" sz="400" baseline="0" dirty="0">
                <a:solidFill>
                  <a:srgbClr val="000000"/>
                </a:solidFill>
              </a:rPr>
              <a:t> </a:t>
            </a:r>
          </a:p>
        </p:txBody>
      </p:sp>
      <p:sp>
        <p:nvSpPr>
          <p:cNvPr id="654" name="AutoShape 377">
            <a:extLst>
              <a:ext uri="{FF2B5EF4-FFF2-40B4-BE49-F238E27FC236}">
                <a16:creationId xmlns:a16="http://schemas.microsoft.com/office/drawing/2014/main" id="{E23B61BA-F9F5-5046-B78F-8E8034626720}"/>
              </a:ext>
            </a:extLst>
          </p:cNvPr>
          <p:cNvSpPr>
            <a:spLocks noChangeArrowheads="1"/>
          </p:cNvSpPr>
          <p:nvPr/>
        </p:nvSpPr>
        <p:spPr bwMode="auto">
          <a:xfrm>
            <a:off x="1580883" y="2476947"/>
            <a:ext cx="482600" cy="370840"/>
          </a:xfrm>
          <a:prstGeom prst="hexagon">
            <a:avLst>
              <a:gd name="adj" fmla="val 33778"/>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55" name="Text Box 415">
            <a:extLst>
              <a:ext uri="{FF2B5EF4-FFF2-40B4-BE49-F238E27FC236}">
                <a16:creationId xmlns:a16="http://schemas.microsoft.com/office/drawing/2014/main" id="{EE512468-A05E-4340-B626-9400D98FE52B}"/>
              </a:ext>
            </a:extLst>
          </p:cNvPr>
          <p:cNvSpPr txBox="1">
            <a:spLocks noChangeArrowheads="1"/>
          </p:cNvSpPr>
          <p:nvPr/>
        </p:nvSpPr>
        <p:spPr bwMode="auto">
          <a:xfrm>
            <a:off x="1665972" y="2720152"/>
            <a:ext cx="336550" cy="141288"/>
          </a:xfrm>
          <a:prstGeom prst="rect">
            <a:avLst/>
          </a:prstGeom>
          <a:noFill/>
          <a:ln w="9525">
            <a:noFill/>
            <a:miter lim="800000"/>
            <a:headEnd/>
            <a:tailEnd/>
          </a:ln>
        </p:spPr>
        <p:txBody>
          <a:bodyPr wrap="none" lIns="95764" tIns="47883" rIns="95764" bIns="47883">
            <a:spAutoFit/>
          </a:bodyPr>
          <a:lstStyle/>
          <a:p>
            <a:pPr defTabSz="957263"/>
            <a:r>
              <a:rPr lang="en-GB" sz="300" baseline="0" dirty="0"/>
              <a:t>Nicotine</a:t>
            </a:r>
            <a:r>
              <a:rPr lang="en-US" sz="300" baseline="0" dirty="0"/>
              <a:t> </a:t>
            </a:r>
          </a:p>
        </p:txBody>
      </p:sp>
      <p:sp>
        <p:nvSpPr>
          <p:cNvPr id="656" name="AutoShape 86">
            <a:extLst>
              <a:ext uri="{FF2B5EF4-FFF2-40B4-BE49-F238E27FC236}">
                <a16:creationId xmlns:a16="http://schemas.microsoft.com/office/drawing/2014/main" id="{59D335CF-CDCC-0A42-BB3A-B2CABDF2E4C2}"/>
              </a:ext>
            </a:extLst>
          </p:cNvPr>
          <p:cNvSpPr>
            <a:spLocks noChangeArrowheads="1"/>
          </p:cNvSpPr>
          <p:nvPr/>
        </p:nvSpPr>
        <p:spPr bwMode="auto">
          <a:xfrm>
            <a:off x="196857" y="3793467"/>
            <a:ext cx="1244964" cy="716223"/>
          </a:xfrm>
          <a:prstGeom prst="roundRect">
            <a:avLst>
              <a:gd name="adj" fmla="val 8602"/>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p:spPr>
        <p:txBody>
          <a:bodyPr wrap="none" anchor="ctr"/>
          <a:lstStyle/>
          <a:p>
            <a:pPr marL="180975" indent="-180975"/>
            <a:endParaRPr lang="en-GB" dirty="0"/>
          </a:p>
          <a:p>
            <a:pPr marL="180975" indent="-180975"/>
            <a:endParaRPr lang="en-GB" dirty="0"/>
          </a:p>
        </p:txBody>
      </p:sp>
      <p:sp>
        <p:nvSpPr>
          <p:cNvPr id="657" name="Text Box 317">
            <a:extLst>
              <a:ext uri="{FF2B5EF4-FFF2-40B4-BE49-F238E27FC236}">
                <a16:creationId xmlns:a16="http://schemas.microsoft.com/office/drawing/2014/main" id="{E8E6B974-6F1C-4F43-A44D-7CA12EE2DFC6}"/>
              </a:ext>
            </a:extLst>
          </p:cNvPr>
          <p:cNvSpPr txBox="1">
            <a:spLocks noChangeArrowheads="1"/>
          </p:cNvSpPr>
          <p:nvPr/>
        </p:nvSpPr>
        <p:spPr bwMode="auto">
          <a:xfrm>
            <a:off x="142510" y="4316936"/>
            <a:ext cx="637672" cy="158257"/>
          </a:xfrm>
          <a:prstGeom prst="rect">
            <a:avLst/>
          </a:prstGeom>
          <a:noFill/>
          <a:ln w="9525">
            <a:noFill/>
            <a:miter lim="800000"/>
            <a:headEnd/>
            <a:tailEnd/>
          </a:ln>
        </p:spPr>
        <p:txBody>
          <a:bodyPr wrap="square" lIns="95764" tIns="47883" rIns="95764" bIns="47883">
            <a:spAutoFit/>
          </a:bodyPr>
          <a:lstStyle/>
          <a:p>
            <a:pPr algn="ctr" defTabSz="957263"/>
            <a:r>
              <a:rPr lang="en-GB" sz="400" baseline="0" dirty="0">
                <a:solidFill>
                  <a:srgbClr val="000000"/>
                </a:solidFill>
              </a:rPr>
              <a:t>5  Spinosyns</a:t>
            </a:r>
            <a:r>
              <a:rPr lang="en-US" sz="400" baseline="0" dirty="0">
                <a:solidFill>
                  <a:srgbClr val="000000"/>
                </a:solidFill>
              </a:rPr>
              <a:t> </a:t>
            </a:r>
          </a:p>
        </p:txBody>
      </p:sp>
      <p:sp>
        <p:nvSpPr>
          <p:cNvPr id="658" name="AutoShape 382">
            <a:extLst>
              <a:ext uri="{FF2B5EF4-FFF2-40B4-BE49-F238E27FC236}">
                <a16:creationId xmlns:a16="http://schemas.microsoft.com/office/drawing/2014/main" id="{F1167B53-2B57-4C4E-94B9-25E9419700D2}"/>
              </a:ext>
            </a:extLst>
          </p:cNvPr>
          <p:cNvSpPr>
            <a:spLocks noChangeArrowheads="1"/>
          </p:cNvSpPr>
          <p:nvPr/>
        </p:nvSpPr>
        <p:spPr bwMode="auto">
          <a:xfrm>
            <a:off x="220166" y="3885443"/>
            <a:ext cx="566738" cy="395287"/>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59" name="AutoShape 382">
            <a:extLst>
              <a:ext uri="{FF2B5EF4-FFF2-40B4-BE49-F238E27FC236}">
                <a16:creationId xmlns:a16="http://schemas.microsoft.com/office/drawing/2014/main" id="{16CC7421-AAC5-F54A-8856-8874C7CA7F6E}"/>
              </a:ext>
            </a:extLst>
          </p:cNvPr>
          <p:cNvSpPr>
            <a:spLocks noChangeArrowheads="1"/>
          </p:cNvSpPr>
          <p:nvPr/>
        </p:nvSpPr>
        <p:spPr bwMode="auto">
          <a:xfrm>
            <a:off x="651771" y="4082698"/>
            <a:ext cx="535781" cy="392906"/>
          </a:xfrm>
          <a:prstGeom prst="hexagon">
            <a:avLst>
              <a:gd name="adj" fmla="val 3373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83" name="Text Box 421">
            <a:extLst>
              <a:ext uri="{FF2B5EF4-FFF2-40B4-BE49-F238E27FC236}">
                <a16:creationId xmlns:a16="http://schemas.microsoft.com/office/drawing/2014/main" id="{43958E5D-AB11-7C4E-8F28-6AE15BB68FDF}"/>
              </a:ext>
            </a:extLst>
          </p:cNvPr>
          <p:cNvSpPr txBox="1">
            <a:spLocks noChangeArrowheads="1"/>
          </p:cNvSpPr>
          <p:nvPr/>
        </p:nvSpPr>
        <p:spPr bwMode="auto">
          <a:xfrm>
            <a:off x="315375" y="3856922"/>
            <a:ext cx="387350" cy="142875"/>
          </a:xfrm>
          <a:prstGeom prst="rect">
            <a:avLst/>
          </a:prstGeom>
          <a:noFill/>
          <a:ln w="9525">
            <a:noFill/>
            <a:miter lim="800000"/>
            <a:headEnd/>
            <a:tailEnd/>
          </a:ln>
        </p:spPr>
        <p:txBody>
          <a:bodyPr wrap="none" lIns="95764" tIns="47883" rIns="95764" bIns="47883">
            <a:spAutoFit/>
          </a:bodyPr>
          <a:lstStyle/>
          <a:p>
            <a:pPr defTabSz="957263"/>
            <a:r>
              <a:rPr lang="en-GB" sz="300" baseline="0" dirty="0"/>
              <a:t>Spinetoram</a:t>
            </a:r>
            <a:endParaRPr lang="en-US" sz="300" baseline="0" dirty="0"/>
          </a:p>
        </p:txBody>
      </p:sp>
      <p:sp>
        <p:nvSpPr>
          <p:cNvPr id="696" name="AutoShape 86">
            <a:extLst>
              <a:ext uri="{FF2B5EF4-FFF2-40B4-BE49-F238E27FC236}">
                <a16:creationId xmlns:a16="http://schemas.microsoft.com/office/drawing/2014/main" id="{ABC7DD90-F3E8-8A46-AC21-F55F40BF705D}"/>
              </a:ext>
            </a:extLst>
          </p:cNvPr>
          <p:cNvSpPr>
            <a:spLocks noChangeArrowheads="1"/>
          </p:cNvSpPr>
          <p:nvPr/>
        </p:nvSpPr>
        <p:spPr bwMode="auto">
          <a:xfrm>
            <a:off x="1493860" y="3799022"/>
            <a:ext cx="1799296" cy="715128"/>
          </a:xfrm>
          <a:prstGeom prst="roundRect">
            <a:avLst>
              <a:gd name="adj" fmla="val 7162"/>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p:spPr>
        <p:txBody>
          <a:bodyPr wrap="none" anchor="ctr"/>
          <a:lstStyle/>
          <a:p>
            <a:pPr marL="180975" indent="-180975"/>
            <a:endParaRPr lang="en-GB" dirty="0"/>
          </a:p>
          <a:p>
            <a:pPr marL="180975" indent="-180975"/>
            <a:endParaRPr lang="en-GB" dirty="0"/>
          </a:p>
        </p:txBody>
      </p:sp>
      <p:sp>
        <p:nvSpPr>
          <p:cNvPr id="697" name="Text Box 322">
            <a:extLst>
              <a:ext uri="{FF2B5EF4-FFF2-40B4-BE49-F238E27FC236}">
                <a16:creationId xmlns:a16="http://schemas.microsoft.com/office/drawing/2014/main" id="{338738F9-377D-6B45-A7B3-6E1DAEDAA2C5}"/>
              </a:ext>
            </a:extLst>
          </p:cNvPr>
          <p:cNvSpPr txBox="1">
            <a:spLocks noChangeArrowheads="1"/>
          </p:cNvSpPr>
          <p:nvPr/>
        </p:nvSpPr>
        <p:spPr bwMode="auto">
          <a:xfrm>
            <a:off x="1503847" y="4338976"/>
            <a:ext cx="1024617" cy="158257"/>
          </a:xfrm>
          <a:prstGeom prst="rect">
            <a:avLst/>
          </a:prstGeom>
          <a:noFill/>
          <a:ln w="9525">
            <a:noFill/>
            <a:miter lim="800000"/>
            <a:headEnd/>
            <a:tailEnd/>
          </a:ln>
        </p:spPr>
        <p:txBody>
          <a:bodyPr wrap="square" lIns="95764" tIns="47883" rIns="95764" bIns="47883">
            <a:spAutoFit/>
          </a:bodyPr>
          <a:lstStyle/>
          <a:p>
            <a:pPr algn="ctr" defTabSz="957263"/>
            <a:r>
              <a:rPr lang="en-GB" sz="400" baseline="0" dirty="0">
                <a:solidFill>
                  <a:srgbClr val="000000"/>
                </a:solidFill>
              </a:rPr>
              <a:t>6 </a:t>
            </a:r>
            <a:r>
              <a:rPr lang="en-GB" sz="400" baseline="0" dirty="0" err="1">
                <a:solidFill>
                  <a:srgbClr val="000000"/>
                </a:solidFill>
              </a:rPr>
              <a:t>Avermectins</a:t>
            </a:r>
            <a:r>
              <a:rPr lang="en-GB" sz="400" baseline="0" dirty="0">
                <a:solidFill>
                  <a:srgbClr val="000000"/>
                </a:solidFill>
              </a:rPr>
              <a:t> &amp; Milbemycins</a:t>
            </a:r>
            <a:r>
              <a:rPr lang="en-US" sz="400" baseline="0" dirty="0">
                <a:solidFill>
                  <a:srgbClr val="000000"/>
                </a:solidFill>
              </a:rPr>
              <a:t> </a:t>
            </a:r>
          </a:p>
        </p:txBody>
      </p:sp>
      <p:sp>
        <p:nvSpPr>
          <p:cNvPr id="698" name="AutoShape 383">
            <a:extLst>
              <a:ext uri="{FF2B5EF4-FFF2-40B4-BE49-F238E27FC236}">
                <a16:creationId xmlns:a16="http://schemas.microsoft.com/office/drawing/2014/main" id="{403DEEE1-878A-304C-9D71-6EA3159D097D}"/>
              </a:ext>
            </a:extLst>
          </p:cNvPr>
          <p:cNvSpPr>
            <a:spLocks noChangeArrowheads="1"/>
          </p:cNvSpPr>
          <p:nvPr/>
        </p:nvSpPr>
        <p:spPr bwMode="auto">
          <a:xfrm>
            <a:off x="1564968" y="3914863"/>
            <a:ext cx="935831" cy="381000"/>
          </a:xfrm>
          <a:prstGeom prst="hexagon">
            <a:avLst>
              <a:gd name="adj" fmla="val 33916"/>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719" name="Text Box 304">
            <a:extLst>
              <a:ext uri="{FF2B5EF4-FFF2-40B4-BE49-F238E27FC236}">
                <a16:creationId xmlns:a16="http://schemas.microsoft.com/office/drawing/2014/main" id="{4C605F8C-BF79-2D49-88FB-94169D816058}"/>
              </a:ext>
            </a:extLst>
          </p:cNvPr>
          <p:cNvSpPr txBox="1">
            <a:spLocks noChangeArrowheads="1"/>
          </p:cNvSpPr>
          <p:nvPr/>
        </p:nvSpPr>
        <p:spPr bwMode="auto">
          <a:xfrm>
            <a:off x="660173" y="1426069"/>
            <a:ext cx="2293332" cy="165951"/>
          </a:xfrm>
          <a:prstGeom prst="rect">
            <a:avLst/>
          </a:prstGeom>
          <a:noFill/>
          <a:ln w="9525" algn="ctr">
            <a:noFill/>
            <a:miter lim="800000"/>
            <a:headEnd/>
            <a:tailEnd/>
          </a:ln>
        </p:spPr>
        <p:txBody>
          <a:bodyPr wrap="none" lIns="95764" tIns="47883" rIns="95764" bIns="47883">
            <a:spAutoFit/>
          </a:bodyPr>
          <a:lstStyle/>
          <a:p>
            <a:pPr defTabSz="957263">
              <a:defRPr/>
            </a:pPr>
            <a:r>
              <a:rPr lang="en-GB" sz="450" b="1" baseline="0" dirty="0"/>
              <a:t>Group 3: Sodium channel modulators </a:t>
            </a:r>
            <a:r>
              <a:rPr lang="en-GB" sz="450" baseline="0" dirty="0"/>
              <a:t> </a:t>
            </a:r>
            <a:r>
              <a:rPr lang="en-GB" sz="350" baseline="0" dirty="0"/>
              <a:t>(Only representative actives of group 3A are shown</a:t>
            </a:r>
            <a:r>
              <a:rPr lang="en-GB" sz="300" baseline="0" dirty="0"/>
              <a:t>)</a:t>
            </a:r>
            <a:endParaRPr lang="en-US" sz="300" baseline="0" dirty="0"/>
          </a:p>
        </p:txBody>
      </p:sp>
      <p:sp>
        <p:nvSpPr>
          <p:cNvPr id="720" name="Rectangle 309">
            <a:extLst>
              <a:ext uri="{FF2B5EF4-FFF2-40B4-BE49-F238E27FC236}">
                <a16:creationId xmlns:a16="http://schemas.microsoft.com/office/drawing/2014/main" id="{4EECA60C-212A-0D45-B746-F44A003BA3EE}"/>
              </a:ext>
            </a:extLst>
          </p:cNvPr>
          <p:cNvSpPr>
            <a:spLocks noChangeArrowheads="1"/>
          </p:cNvSpPr>
          <p:nvPr/>
        </p:nvSpPr>
        <p:spPr bwMode="auto">
          <a:xfrm>
            <a:off x="225902" y="2389448"/>
            <a:ext cx="1330437" cy="235201"/>
          </a:xfrm>
          <a:prstGeom prst="rect">
            <a:avLst/>
          </a:prstGeom>
          <a:noFill/>
          <a:ln w="9525" algn="ctr">
            <a:noFill/>
            <a:miter lim="800000"/>
            <a:headEnd/>
            <a:tailEnd/>
          </a:ln>
        </p:spPr>
        <p:txBody>
          <a:bodyPr wrap="square" lIns="95764" tIns="47883" rIns="95764" bIns="47883">
            <a:spAutoFit/>
          </a:bodyPr>
          <a:lstStyle/>
          <a:p>
            <a:pPr algn="ctr" defTabSz="957263"/>
            <a:r>
              <a:rPr lang="en-US" sz="450" b="1" baseline="0" dirty="0"/>
              <a:t>Group 4: Nicotinic acetylcholine receptor (</a:t>
            </a:r>
            <a:r>
              <a:rPr lang="en-US" sz="450" b="1" baseline="0" dirty="0" err="1"/>
              <a:t>nAChR</a:t>
            </a:r>
            <a:r>
              <a:rPr lang="en-US" sz="450" b="1" baseline="0" dirty="0"/>
              <a:t>) competitive modulators </a:t>
            </a:r>
          </a:p>
        </p:txBody>
      </p:sp>
      <p:sp>
        <p:nvSpPr>
          <p:cNvPr id="721" name="Text Box 321">
            <a:extLst>
              <a:ext uri="{FF2B5EF4-FFF2-40B4-BE49-F238E27FC236}">
                <a16:creationId xmlns:a16="http://schemas.microsoft.com/office/drawing/2014/main" id="{8AB65896-151E-9C41-AC4F-A1A85665F347}"/>
              </a:ext>
            </a:extLst>
          </p:cNvPr>
          <p:cNvSpPr txBox="1">
            <a:spLocks noChangeArrowheads="1"/>
          </p:cNvSpPr>
          <p:nvPr/>
        </p:nvSpPr>
        <p:spPr bwMode="auto">
          <a:xfrm>
            <a:off x="1352610" y="3784220"/>
            <a:ext cx="1810215" cy="221351"/>
          </a:xfrm>
          <a:prstGeom prst="rect">
            <a:avLst/>
          </a:prstGeom>
          <a:noFill/>
          <a:ln w="9525" algn="ctr">
            <a:noFill/>
            <a:miter lim="800000"/>
            <a:headEnd/>
            <a:tailEnd/>
          </a:ln>
        </p:spPr>
        <p:txBody>
          <a:bodyPr wrap="square" lIns="95764" tIns="47883" rIns="95764" bIns="47883">
            <a:spAutoFit/>
          </a:bodyPr>
          <a:lstStyle>
            <a:defPPr>
              <a:defRPr lang="en-US"/>
            </a:defPPr>
            <a:lvl1pPr algn="ctr" defTabSz="957263">
              <a:defRPr sz="450" b="1" baseline="0"/>
            </a:lvl1pPr>
          </a:lstStyle>
          <a:p>
            <a:pPr algn="r">
              <a:lnSpc>
                <a:spcPct val="90000"/>
              </a:lnSpc>
            </a:pPr>
            <a:r>
              <a:rPr lang="en-GB" dirty="0"/>
              <a:t>Group 6: Glutamate-gated chloride channel (</a:t>
            </a:r>
            <a:r>
              <a:rPr lang="en-GB" dirty="0" err="1"/>
              <a:t>GluCl</a:t>
            </a:r>
            <a:r>
              <a:rPr lang="en-GB" dirty="0"/>
              <a:t>) allosteric modulators </a:t>
            </a:r>
            <a:endParaRPr lang="en-US" dirty="0"/>
          </a:p>
        </p:txBody>
      </p:sp>
      <p:sp>
        <p:nvSpPr>
          <p:cNvPr id="726" name="AutoShape 383">
            <a:extLst>
              <a:ext uri="{FF2B5EF4-FFF2-40B4-BE49-F238E27FC236}">
                <a16:creationId xmlns:a16="http://schemas.microsoft.com/office/drawing/2014/main" id="{57F18AFB-7FC2-BC42-AFD0-58D4E4510AB2}"/>
              </a:ext>
            </a:extLst>
          </p:cNvPr>
          <p:cNvSpPr>
            <a:spLocks noChangeArrowheads="1"/>
          </p:cNvSpPr>
          <p:nvPr/>
        </p:nvSpPr>
        <p:spPr bwMode="auto">
          <a:xfrm>
            <a:off x="2375174" y="4100717"/>
            <a:ext cx="810419" cy="381000"/>
          </a:xfrm>
          <a:prstGeom prst="hexagon">
            <a:avLst>
              <a:gd name="adj" fmla="val 33894"/>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727" name="Rectangle 230">
            <a:extLst>
              <a:ext uri="{FF2B5EF4-FFF2-40B4-BE49-F238E27FC236}">
                <a16:creationId xmlns:a16="http://schemas.microsoft.com/office/drawing/2014/main" id="{EF7B5CBB-05C7-384F-B874-9187EC4ED21A}"/>
              </a:ext>
            </a:extLst>
          </p:cNvPr>
          <p:cNvSpPr>
            <a:spLocks noChangeArrowheads="1"/>
          </p:cNvSpPr>
          <p:nvPr/>
        </p:nvSpPr>
        <p:spPr bwMode="auto">
          <a:xfrm>
            <a:off x="2056303" y="3931533"/>
            <a:ext cx="308552" cy="55399"/>
          </a:xfrm>
          <a:prstGeom prst="rect">
            <a:avLst/>
          </a:prstGeom>
          <a:noFill/>
          <a:ln w="9525">
            <a:noFill/>
            <a:miter lim="800000"/>
            <a:headEnd/>
            <a:tailEnd/>
          </a:ln>
        </p:spPr>
        <p:txBody>
          <a:bodyPr wrap="none" lIns="0" tIns="0" rIns="0" bIns="0">
            <a:spAutoFit/>
          </a:bodyPr>
          <a:lstStyle/>
          <a:p>
            <a:pPr>
              <a:defRPr/>
            </a:pPr>
            <a:r>
              <a:rPr lang="en-US" sz="180" baseline="0" dirty="0">
                <a:solidFill>
                  <a:srgbClr val="000000"/>
                </a:solidFill>
                <a:latin typeface="Arial" pitchFamily="34" charset="0"/>
                <a:cs typeface="Arial" pitchFamily="34" charset="0"/>
              </a:rPr>
              <a:t>major component R2 = Ethyl</a:t>
            </a:r>
            <a:br>
              <a:rPr lang="en-US" sz="180" dirty="0">
                <a:solidFill>
                  <a:srgbClr val="000000"/>
                </a:solidFill>
                <a:latin typeface="Arial" pitchFamily="34" charset="0"/>
                <a:cs typeface="Arial" pitchFamily="34" charset="0"/>
              </a:rPr>
            </a:br>
            <a:r>
              <a:rPr lang="en-US" sz="180" baseline="0" dirty="0">
                <a:solidFill>
                  <a:srgbClr val="000000"/>
                </a:solidFill>
                <a:latin typeface="Arial" pitchFamily="34" charset="0"/>
                <a:cs typeface="Arial" pitchFamily="34" charset="0"/>
              </a:rPr>
              <a:t>minor component R2 = Methyl </a:t>
            </a:r>
          </a:p>
        </p:txBody>
      </p:sp>
      <p:sp>
        <p:nvSpPr>
          <p:cNvPr id="728" name="AutoShape 377">
            <a:extLst>
              <a:ext uri="{FF2B5EF4-FFF2-40B4-BE49-F238E27FC236}">
                <a16:creationId xmlns:a16="http://schemas.microsoft.com/office/drawing/2014/main" id="{3CA2D104-3A51-0D45-82E9-A5D0E7B24A8C}"/>
              </a:ext>
            </a:extLst>
          </p:cNvPr>
          <p:cNvSpPr>
            <a:spLocks noChangeArrowheads="1"/>
          </p:cNvSpPr>
          <p:nvPr/>
        </p:nvSpPr>
        <p:spPr bwMode="auto">
          <a:xfrm>
            <a:off x="2159587" y="2488258"/>
            <a:ext cx="482600" cy="367030"/>
          </a:xfrm>
          <a:prstGeom prst="hexagon">
            <a:avLst>
              <a:gd name="adj" fmla="val 33778"/>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729" name="Text Box 311">
            <a:extLst>
              <a:ext uri="{FF2B5EF4-FFF2-40B4-BE49-F238E27FC236}">
                <a16:creationId xmlns:a16="http://schemas.microsoft.com/office/drawing/2014/main" id="{8567552E-AA87-7A47-A7F2-FD0F1CCD3EA8}"/>
              </a:ext>
            </a:extLst>
          </p:cNvPr>
          <p:cNvSpPr txBox="1">
            <a:spLocks noChangeArrowheads="1"/>
          </p:cNvSpPr>
          <p:nvPr/>
        </p:nvSpPr>
        <p:spPr bwMode="auto">
          <a:xfrm>
            <a:off x="2111327" y="2816741"/>
            <a:ext cx="565295" cy="158257"/>
          </a:xfrm>
          <a:prstGeom prst="rect">
            <a:avLst/>
          </a:prstGeom>
          <a:noFill/>
          <a:ln w="9525">
            <a:noFill/>
            <a:miter lim="800000"/>
            <a:headEnd/>
            <a:tailEnd/>
          </a:ln>
        </p:spPr>
        <p:txBody>
          <a:bodyPr wrap="none" lIns="95764" tIns="47883" rIns="95764" bIns="47883">
            <a:spAutoFit/>
          </a:bodyPr>
          <a:lstStyle/>
          <a:p>
            <a:pPr defTabSz="957263"/>
            <a:r>
              <a:rPr lang="en-GB" sz="400" baseline="0" dirty="0">
                <a:solidFill>
                  <a:srgbClr val="000000"/>
                </a:solidFill>
              </a:rPr>
              <a:t>4C </a:t>
            </a:r>
            <a:r>
              <a:rPr lang="en-GB" sz="400" baseline="0" dirty="0" err="1">
                <a:solidFill>
                  <a:srgbClr val="000000"/>
                </a:solidFill>
              </a:rPr>
              <a:t>Sulfoximines</a:t>
            </a:r>
            <a:endParaRPr lang="en-US" sz="400" baseline="0" dirty="0">
              <a:solidFill>
                <a:srgbClr val="000000"/>
              </a:solidFill>
            </a:endParaRPr>
          </a:p>
        </p:txBody>
      </p:sp>
      <p:sp>
        <p:nvSpPr>
          <p:cNvPr id="730" name="Text Box 411">
            <a:extLst>
              <a:ext uri="{FF2B5EF4-FFF2-40B4-BE49-F238E27FC236}">
                <a16:creationId xmlns:a16="http://schemas.microsoft.com/office/drawing/2014/main" id="{299C9CE4-B8EF-A24C-9CA9-88B7DF0C4A85}"/>
              </a:ext>
            </a:extLst>
          </p:cNvPr>
          <p:cNvSpPr txBox="1">
            <a:spLocks noChangeArrowheads="1"/>
          </p:cNvSpPr>
          <p:nvPr/>
        </p:nvSpPr>
        <p:spPr bwMode="auto">
          <a:xfrm>
            <a:off x="2229435" y="2732574"/>
            <a:ext cx="384175" cy="142875"/>
          </a:xfrm>
          <a:prstGeom prst="rect">
            <a:avLst/>
          </a:prstGeom>
          <a:noFill/>
          <a:ln w="9525">
            <a:noFill/>
            <a:miter lim="800000"/>
            <a:headEnd/>
            <a:tailEnd/>
          </a:ln>
        </p:spPr>
        <p:txBody>
          <a:bodyPr lIns="95764" tIns="47883" rIns="95764" bIns="47883">
            <a:spAutoFit/>
          </a:bodyPr>
          <a:lstStyle/>
          <a:p>
            <a:pPr defTabSz="957263"/>
            <a:r>
              <a:rPr lang="en-GB" sz="300" baseline="0" dirty="0"/>
              <a:t>Sulfoxaflor</a:t>
            </a:r>
            <a:r>
              <a:rPr lang="en-US" sz="300" baseline="0" dirty="0"/>
              <a:t> </a:t>
            </a:r>
          </a:p>
        </p:txBody>
      </p:sp>
      <p:graphicFrame>
        <p:nvGraphicFramePr>
          <p:cNvPr id="731" name="Object 595">
            <a:extLst>
              <a:ext uri="{FF2B5EF4-FFF2-40B4-BE49-F238E27FC236}">
                <a16:creationId xmlns:a16="http://schemas.microsoft.com/office/drawing/2014/main" id="{C388C05A-903B-DA46-A2FE-31221C97C8C8}"/>
              </a:ext>
            </a:extLst>
          </p:cNvPr>
          <p:cNvGraphicFramePr>
            <a:graphicFrameLocks noChangeAspect="1"/>
          </p:cNvGraphicFramePr>
          <p:nvPr>
            <p:extLst>
              <p:ext uri="{D42A27DB-BD31-4B8C-83A1-F6EECF244321}">
                <p14:modId xmlns:p14="http://schemas.microsoft.com/office/powerpoint/2010/main" val="3172328974"/>
              </p:ext>
            </p:extLst>
          </p:nvPr>
        </p:nvGraphicFramePr>
        <p:xfrm>
          <a:off x="674205" y="3134172"/>
          <a:ext cx="331576" cy="189475"/>
        </p:xfrm>
        <a:graphic>
          <a:graphicData uri="http://schemas.openxmlformats.org/presentationml/2006/ole">
            <mc:AlternateContent xmlns:mc="http://schemas.openxmlformats.org/markup-compatibility/2006">
              <mc:Choice xmlns:v="urn:schemas-microsoft-com:vml" Requires="v">
                <p:oleObj name="CS ChemDraw Drawing" r:id="rId100" imgW="2763136" imgH="1578960" progId="ChemDraw.Document.6.0">
                  <p:embed/>
                </p:oleObj>
              </mc:Choice>
              <mc:Fallback>
                <p:oleObj name="CS ChemDraw Drawing" r:id="rId100" imgW="2763136" imgH="1578960" progId="ChemDraw.Document.6.0">
                  <p:embed/>
                  <p:pic>
                    <p:nvPicPr>
                      <p:cNvPr id="731" name="Object 595">
                        <a:extLst>
                          <a:ext uri="{FF2B5EF4-FFF2-40B4-BE49-F238E27FC236}">
                            <a16:creationId xmlns:a16="http://schemas.microsoft.com/office/drawing/2014/main" id="{C388C05A-903B-DA46-A2FE-31221C97C8C8}"/>
                          </a:ext>
                        </a:extLst>
                      </p:cNvPr>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674205" y="3134172"/>
                        <a:ext cx="331576" cy="18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32" name="Object 596">
            <a:extLst>
              <a:ext uri="{FF2B5EF4-FFF2-40B4-BE49-F238E27FC236}">
                <a16:creationId xmlns:a16="http://schemas.microsoft.com/office/drawing/2014/main" id="{751BA0CF-AEB7-2B46-918A-28FD3AF3878F}"/>
              </a:ext>
            </a:extLst>
          </p:cNvPr>
          <p:cNvGraphicFramePr>
            <a:graphicFrameLocks noChangeAspect="1"/>
          </p:cNvGraphicFramePr>
          <p:nvPr>
            <p:extLst>
              <p:ext uri="{D42A27DB-BD31-4B8C-83A1-F6EECF244321}">
                <p14:modId xmlns:p14="http://schemas.microsoft.com/office/powerpoint/2010/main" val="831254777"/>
              </p:ext>
            </p:extLst>
          </p:nvPr>
        </p:nvGraphicFramePr>
        <p:xfrm>
          <a:off x="332353" y="2922557"/>
          <a:ext cx="321696" cy="185069"/>
        </p:xfrm>
        <a:graphic>
          <a:graphicData uri="http://schemas.openxmlformats.org/presentationml/2006/ole">
            <mc:AlternateContent xmlns:mc="http://schemas.openxmlformats.org/markup-compatibility/2006">
              <mc:Choice xmlns:v="urn:schemas-microsoft-com:vml" Requires="v">
                <p:oleObj name="CS ChemDraw Drawing" r:id="rId102" imgW="2680799" imgH="1542240" progId="ChemDraw.Document.6.0">
                  <p:embed/>
                </p:oleObj>
              </mc:Choice>
              <mc:Fallback>
                <p:oleObj name="CS ChemDraw Drawing" r:id="rId102" imgW="2680799" imgH="1542240" progId="ChemDraw.Document.6.0">
                  <p:embed/>
                  <p:pic>
                    <p:nvPicPr>
                      <p:cNvPr id="732" name="Object 596">
                        <a:extLst>
                          <a:ext uri="{FF2B5EF4-FFF2-40B4-BE49-F238E27FC236}">
                            <a16:creationId xmlns:a16="http://schemas.microsoft.com/office/drawing/2014/main" id="{751BA0CF-AEB7-2B46-918A-28FD3AF3878F}"/>
                          </a:ext>
                        </a:extLst>
                      </p:cNvPr>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332353" y="2922557"/>
                        <a:ext cx="321696" cy="185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33" name="Object 597">
            <a:extLst>
              <a:ext uri="{FF2B5EF4-FFF2-40B4-BE49-F238E27FC236}">
                <a16:creationId xmlns:a16="http://schemas.microsoft.com/office/drawing/2014/main" id="{F1324547-3C97-AA4D-8CDD-80A4B156C43C}"/>
              </a:ext>
            </a:extLst>
          </p:cNvPr>
          <p:cNvGraphicFramePr>
            <a:graphicFrameLocks noChangeAspect="1"/>
          </p:cNvGraphicFramePr>
          <p:nvPr>
            <p:extLst>
              <p:ext uri="{D42A27DB-BD31-4B8C-83A1-F6EECF244321}">
                <p14:modId xmlns:p14="http://schemas.microsoft.com/office/powerpoint/2010/main" val="1542242915"/>
              </p:ext>
            </p:extLst>
          </p:nvPr>
        </p:nvGraphicFramePr>
        <p:xfrm>
          <a:off x="692930" y="2715387"/>
          <a:ext cx="277792" cy="191290"/>
        </p:xfrm>
        <a:graphic>
          <a:graphicData uri="http://schemas.openxmlformats.org/presentationml/2006/ole">
            <mc:AlternateContent xmlns:mc="http://schemas.openxmlformats.org/markup-compatibility/2006">
              <mc:Choice xmlns:v="urn:schemas-microsoft-com:vml" Requires="v">
                <p:oleObj name="CS ChemDraw Drawing" r:id="rId104" imgW="2314931" imgH="1594080" progId="ChemDraw.Document.6.0">
                  <p:embed/>
                </p:oleObj>
              </mc:Choice>
              <mc:Fallback>
                <p:oleObj name="CS ChemDraw Drawing" r:id="rId104" imgW="2314931" imgH="1594080" progId="ChemDraw.Document.6.0">
                  <p:embed/>
                  <p:pic>
                    <p:nvPicPr>
                      <p:cNvPr id="733" name="Object 597">
                        <a:extLst>
                          <a:ext uri="{FF2B5EF4-FFF2-40B4-BE49-F238E27FC236}">
                            <a16:creationId xmlns:a16="http://schemas.microsoft.com/office/drawing/2014/main" id="{F1324547-3C97-AA4D-8CDD-80A4B156C43C}"/>
                          </a:ext>
                        </a:extLst>
                      </p:cNvPr>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692930" y="2715387"/>
                        <a:ext cx="277792" cy="191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34" name="Object 598">
            <a:extLst>
              <a:ext uri="{FF2B5EF4-FFF2-40B4-BE49-F238E27FC236}">
                <a16:creationId xmlns:a16="http://schemas.microsoft.com/office/drawing/2014/main" id="{BCDE7244-A9B4-2F4C-96D1-6E9537512D61}"/>
              </a:ext>
            </a:extLst>
          </p:cNvPr>
          <p:cNvGraphicFramePr>
            <a:graphicFrameLocks noChangeAspect="1"/>
          </p:cNvGraphicFramePr>
          <p:nvPr>
            <p:extLst>
              <p:ext uri="{D42A27DB-BD31-4B8C-83A1-F6EECF244321}">
                <p14:modId xmlns:p14="http://schemas.microsoft.com/office/powerpoint/2010/main" val="3254844402"/>
              </p:ext>
            </p:extLst>
          </p:nvPr>
        </p:nvGraphicFramePr>
        <p:xfrm>
          <a:off x="2246308" y="2583009"/>
          <a:ext cx="332640" cy="150129"/>
        </p:xfrm>
        <a:graphic>
          <a:graphicData uri="http://schemas.openxmlformats.org/presentationml/2006/ole">
            <mc:AlternateContent xmlns:mc="http://schemas.openxmlformats.org/markup-compatibility/2006">
              <mc:Choice xmlns:v="urn:schemas-microsoft-com:vml" Requires="v">
                <p:oleObj name="CS ChemDraw Drawing" r:id="rId106" imgW="2771996" imgH="1251072" progId="ChemDraw.Document.6.0">
                  <p:embed/>
                </p:oleObj>
              </mc:Choice>
              <mc:Fallback>
                <p:oleObj name="CS ChemDraw Drawing" r:id="rId106" imgW="2771996" imgH="1251072" progId="ChemDraw.Document.6.0">
                  <p:embed/>
                  <p:pic>
                    <p:nvPicPr>
                      <p:cNvPr id="734" name="Object 598">
                        <a:extLst>
                          <a:ext uri="{FF2B5EF4-FFF2-40B4-BE49-F238E27FC236}">
                            <a16:creationId xmlns:a16="http://schemas.microsoft.com/office/drawing/2014/main" id="{BCDE7244-A9B4-2F4C-96D1-6E9537512D61}"/>
                          </a:ext>
                        </a:extLst>
                      </p:cNvPr>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2246308" y="2583009"/>
                        <a:ext cx="332640" cy="150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35" name="Object 599">
            <a:extLst>
              <a:ext uri="{FF2B5EF4-FFF2-40B4-BE49-F238E27FC236}">
                <a16:creationId xmlns:a16="http://schemas.microsoft.com/office/drawing/2014/main" id="{B8472E43-48BA-7F4B-9558-1D13B823DB91}"/>
              </a:ext>
            </a:extLst>
          </p:cNvPr>
          <p:cNvGraphicFramePr>
            <a:graphicFrameLocks noChangeAspect="1"/>
          </p:cNvGraphicFramePr>
          <p:nvPr>
            <p:extLst>
              <p:ext uri="{D42A27DB-BD31-4B8C-83A1-F6EECF244321}">
                <p14:modId xmlns:p14="http://schemas.microsoft.com/office/powerpoint/2010/main" val="2131049428"/>
              </p:ext>
            </p:extLst>
          </p:nvPr>
        </p:nvGraphicFramePr>
        <p:xfrm>
          <a:off x="356695" y="3280061"/>
          <a:ext cx="278907" cy="224208"/>
        </p:xfrm>
        <a:graphic>
          <a:graphicData uri="http://schemas.openxmlformats.org/presentationml/2006/ole">
            <mc:AlternateContent xmlns:mc="http://schemas.openxmlformats.org/markup-compatibility/2006">
              <mc:Choice xmlns:v="urn:schemas-microsoft-com:vml" Requires="v">
                <p:oleObj name="CS ChemDraw Drawing" r:id="rId108" imgW="2324224" imgH="1868400" progId="ChemDraw.Document.6.0">
                  <p:embed/>
                </p:oleObj>
              </mc:Choice>
              <mc:Fallback>
                <p:oleObj name="CS ChemDraw Drawing" r:id="rId108" imgW="2324224" imgH="1868400" progId="ChemDraw.Document.6.0">
                  <p:embed/>
                  <p:pic>
                    <p:nvPicPr>
                      <p:cNvPr id="735" name="Object 599">
                        <a:extLst>
                          <a:ext uri="{FF2B5EF4-FFF2-40B4-BE49-F238E27FC236}">
                            <a16:creationId xmlns:a16="http://schemas.microsoft.com/office/drawing/2014/main" id="{B8472E43-48BA-7F4B-9558-1D13B823DB91}"/>
                          </a:ext>
                        </a:extLst>
                      </p:cNvPr>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356695" y="3280061"/>
                        <a:ext cx="278907" cy="224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45" name="Object 600">
            <a:extLst>
              <a:ext uri="{FF2B5EF4-FFF2-40B4-BE49-F238E27FC236}">
                <a16:creationId xmlns:a16="http://schemas.microsoft.com/office/drawing/2014/main" id="{C146F858-D46C-BD47-9A08-95158CD96E16}"/>
              </a:ext>
            </a:extLst>
          </p:cNvPr>
          <p:cNvGraphicFramePr>
            <a:graphicFrameLocks noChangeAspect="1"/>
          </p:cNvGraphicFramePr>
          <p:nvPr>
            <p:extLst>
              <p:ext uri="{D42A27DB-BD31-4B8C-83A1-F6EECF244321}">
                <p14:modId xmlns:p14="http://schemas.microsoft.com/office/powerpoint/2010/main" val="89812"/>
              </p:ext>
            </p:extLst>
          </p:nvPr>
        </p:nvGraphicFramePr>
        <p:xfrm>
          <a:off x="1419052" y="3089403"/>
          <a:ext cx="279088" cy="226956"/>
        </p:xfrm>
        <a:graphic>
          <a:graphicData uri="http://schemas.openxmlformats.org/presentationml/2006/ole">
            <mc:AlternateContent xmlns:mc="http://schemas.openxmlformats.org/markup-compatibility/2006">
              <mc:Choice xmlns:v="urn:schemas-microsoft-com:vml" Requires="v">
                <p:oleObj name="CS ChemDraw Drawing" r:id="rId110" imgW="2325737" imgH="1891296" progId="ChemDraw.Document.6.0">
                  <p:embed/>
                </p:oleObj>
              </mc:Choice>
              <mc:Fallback>
                <p:oleObj name="CS ChemDraw Drawing" r:id="rId110" imgW="2325737" imgH="1891296" progId="ChemDraw.Document.6.0">
                  <p:embed/>
                  <p:pic>
                    <p:nvPicPr>
                      <p:cNvPr id="745" name="Object 600">
                        <a:extLst>
                          <a:ext uri="{FF2B5EF4-FFF2-40B4-BE49-F238E27FC236}">
                            <a16:creationId xmlns:a16="http://schemas.microsoft.com/office/drawing/2014/main" id="{C146F858-D46C-BD47-9A08-95158CD96E16}"/>
                          </a:ext>
                        </a:extLst>
                      </p:cNvPr>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1419052" y="3089403"/>
                        <a:ext cx="279088" cy="226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51" name="Object 601">
            <a:extLst>
              <a:ext uri="{FF2B5EF4-FFF2-40B4-BE49-F238E27FC236}">
                <a16:creationId xmlns:a16="http://schemas.microsoft.com/office/drawing/2014/main" id="{AF8643D5-7C99-CE41-9BD8-7A178FDC2CAB}"/>
              </a:ext>
            </a:extLst>
          </p:cNvPr>
          <p:cNvGraphicFramePr>
            <a:graphicFrameLocks noChangeAspect="1"/>
          </p:cNvGraphicFramePr>
          <p:nvPr>
            <p:extLst>
              <p:ext uri="{D42A27DB-BD31-4B8C-83A1-F6EECF244321}">
                <p14:modId xmlns:p14="http://schemas.microsoft.com/office/powerpoint/2010/main" val="101068156"/>
              </p:ext>
            </p:extLst>
          </p:nvPr>
        </p:nvGraphicFramePr>
        <p:xfrm>
          <a:off x="1031278" y="2947110"/>
          <a:ext cx="338137" cy="189449"/>
        </p:xfrm>
        <a:graphic>
          <a:graphicData uri="http://schemas.openxmlformats.org/presentationml/2006/ole">
            <mc:AlternateContent xmlns:mc="http://schemas.openxmlformats.org/markup-compatibility/2006">
              <mc:Choice xmlns:v="urn:schemas-microsoft-com:vml" Requires="v">
                <p:oleObj name="CS ChemDraw Drawing" r:id="rId112" imgW="2817811" imgH="1578744" progId="ChemDraw.Document.6.0">
                  <p:embed/>
                </p:oleObj>
              </mc:Choice>
              <mc:Fallback>
                <p:oleObj name="CS ChemDraw Drawing" r:id="rId112" imgW="2817811" imgH="1578744" progId="ChemDraw.Document.6.0">
                  <p:embed/>
                  <p:pic>
                    <p:nvPicPr>
                      <p:cNvPr id="751" name="Object 601">
                        <a:extLst>
                          <a:ext uri="{FF2B5EF4-FFF2-40B4-BE49-F238E27FC236}">
                            <a16:creationId xmlns:a16="http://schemas.microsoft.com/office/drawing/2014/main" id="{AF8643D5-7C99-CE41-9BD8-7A178FDC2CAB}"/>
                          </a:ext>
                        </a:extLst>
                      </p:cNvPr>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1031278" y="2947110"/>
                        <a:ext cx="338137" cy="189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57" name="Object 602">
            <a:extLst>
              <a:ext uri="{FF2B5EF4-FFF2-40B4-BE49-F238E27FC236}">
                <a16:creationId xmlns:a16="http://schemas.microsoft.com/office/drawing/2014/main" id="{E4740520-52DE-064D-AB52-F211C93F79EE}"/>
              </a:ext>
            </a:extLst>
          </p:cNvPr>
          <p:cNvGraphicFramePr>
            <a:graphicFrameLocks noChangeAspect="1"/>
          </p:cNvGraphicFramePr>
          <p:nvPr>
            <p:extLst>
              <p:ext uri="{D42A27DB-BD31-4B8C-83A1-F6EECF244321}">
                <p14:modId xmlns:p14="http://schemas.microsoft.com/office/powerpoint/2010/main" val="2908417980"/>
              </p:ext>
            </p:extLst>
          </p:nvPr>
        </p:nvGraphicFramePr>
        <p:xfrm>
          <a:off x="1036150" y="3320860"/>
          <a:ext cx="327531" cy="187272"/>
        </p:xfrm>
        <a:graphic>
          <a:graphicData uri="http://schemas.openxmlformats.org/presentationml/2006/ole">
            <mc:AlternateContent xmlns:mc="http://schemas.openxmlformats.org/markup-compatibility/2006">
              <mc:Choice xmlns:v="urn:schemas-microsoft-com:vml" Requires="v">
                <p:oleObj name="CS ChemDraw Drawing" r:id="rId114" imgW="2729423" imgH="1560600" progId="ChemDraw.Document.6.0">
                  <p:embed/>
                </p:oleObj>
              </mc:Choice>
              <mc:Fallback>
                <p:oleObj name="CS ChemDraw Drawing" r:id="rId114" imgW="2729423" imgH="1560600" progId="ChemDraw.Document.6.0">
                  <p:embed/>
                  <p:pic>
                    <p:nvPicPr>
                      <p:cNvPr id="757" name="Object 602">
                        <a:extLst>
                          <a:ext uri="{FF2B5EF4-FFF2-40B4-BE49-F238E27FC236}">
                            <a16:creationId xmlns:a16="http://schemas.microsoft.com/office/drawing/2014/main" id="{E4740520-52DE-064D-AB52-F211C93F79EE}"/>
                          </a:ext>
                        </a:extLst>
                      </p:cNvPr>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1036150" y="3320860"/>
                        <a:ext cx="327531" cy="18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765" name="Text Box 320">
            <a:extLst>
              <a:ext uri="{FF2B5EF4-FFF2-40B4-BE49-F238E27FC236}">
                <a16:creationId xmlns:a16="http://schemas.microsoft.com/office/drawing/2014/main" id="{40BC395A-8391-A943-ABB9-567EC8ED609F}"/>
              </a:ext>
            </a:extLst>
          </p:cNvPr>
          <p:cNvSpPr txBox="1">
            <a:spLocks noChangeArrowheads="1"/>
          </p:cNvSpPr>
          <p:nvPr/>
        </p:nvSpPr>
        <p:spPr bwMode="auto">
          <a:xfrm>
            <a:off x="705685" y="3774146"/>
            <a:ext cx="868709" cy="346000"/>
          </a:xfrm>
          <a:prstGeom prst="rect">
            <a:avLst/>
          </a:prstGeom>
          <a:noFill/>
          <a:ln w="9525" algn="ctr">
            <a:noFill/>
            <a:miter lim="800000"/>
            <a:headEnd/>
            <a:tailEnd/>
          </a:ln>
        </p:spPr>
        <p:txBody>
          <a:bodyPr wrap="square" lIns="95764" tIns="47883" rIns="95764" bIns="47883">
            <a:spAutoFit/>
          </a:bodyPr>
          <a:lstStyle>
            <a:defPPr>
              <a:defRPr lang="en-US"/>
            </a:defPPr>
            <a:lvl1pPr algn="ctr" defTabSz="957263">
              <a:defRPr sz="450" b="1" baseline="0"/>
            </a:lvl1pPr>
          </a:lstStyle>
          <a:p>
            <a:pPr algn="l">
              <a:lnSpc>
                <a:spcPct val="90000"/>
              </a:lnSpc>
            </a:pPr>
            <a:r>
              <a:rPr lang="en-GB" dirty="0"/>
              <a:t>Group 5: Nicotinic acetylcholine receptor (</a:t>
            </a:r>
            <a:r>
              <a:rPr lang="en-GB" dirty="0" err="1"/>
              <a:t>nAChR</a:t>
            </a:r>
            <a:r>
              <a:rPr lang="en-GB" dirty="0"/>
              <a:t>) allosteric</a:t>
            </a:r>
          </a:p>
          <a:p>
            <a:pPr algn="l">
              <a:lnSpc>
                <a:spcPct val="90000"/>
              </a:lnSpc>
            </a:pPr>
            <a:r>
              <a:rPr lang="en-GB" dirty="0"/>
              <a:t> modulators site I </a:t>
            </a:r>
            <a:endParaRPr lang="en-US" dirty="0"/>
          </a:p>
        </p:txBody>
      </p:sp>
      <p:sp>
        <p:nvSpPr>
          <p:cNvPr id="773" name="Text Box 421">
            <a:extLst>
              <a:ext uri="{FF2B5EF4-FFF2-40B4-BE49-F238E27FC236}">
                <a16:creationId xmlns:a16="http://schemas.microsoft.com/office/drawing/2014/main" id="{5622BBA7-5FE4-6B4B-91F8-F163FA54A08D}"/>
              </a:ext>
            </a:extLst>
          </p:cNvPr>
          <p:cNvSpPr txBox="1">
            <a:spLocks noChangeArrowheads="1"/>
          </p:cNvSpPr>
          <p:nvPr/>
        </p:nvSpPr>
        <p:spPr bwMode="auto">
          <a:xfrm>
            <a:off x="724707" y="4063785"/>
            <a:ext cx="357188" cy="142875"/>
          </a:xfrm>
          <a:prstGeom prst="rect">
            <a:avLst/>
          </a:prstGeom>
          <a:noFill/>
          <a:ln w="9525">
            <a:noFill/>
            <a:miter lim="800000"/>
            <a:headEnd/>
            <a:tailEnd/>
          </a:ln>
        </p:spPr>
        <p:txBody>
          <a:bodyPr lIns="95764" tIns="47883" rIns="95764" bIns="47883">
            <a:spAutoFit/>
          </a:bodyPr>
          <a:lstStyle/>
          <a:p>
            <a:pPr defTabSz="957263"/>
            <a:r>
              <a:rPr lang="en-GB" sz="300" baseline="0" dirty="0"/>
              <a:t>Spinosad</a:t>
            </a:r>
            <a:r>
              <a:rPr lang="en-US" sz="300" baseline="0" dirty="0"/>
              <a:t> </a:t>
            </a:r>
          </a:p>
        </p:txBody>
      </p:sp>
      <p:sp>
        <p:nvSpPr>
          <p:cNvPr id="778" name="AutoShape 377">
            <a:extLst>
              <a:ext uri="{FF2B5EF4-FFF2-40B4-BE49-F238E27FC236}">
                <a16:creationId xmlns:a16="http://schemas.microsoft.com/office/drawing/2014/main" id="{6B6E3FC1-34A5-6446-B9E4-65A6620A63A6}"/>
              </a:ext>
            </a:extLst>
          </p:cNvPr>
          <p:cNvSpPr>
            <a:spLocks noChangeArrowheads="1"/>
          </p:cNvSpPr>
          <p:nvPr/>
        </p:nvSpPr>
        <p:spPr bwMode="auto">
          <a:xfrm>
            <a:off x="2725825" y="2489775"/>
            <a:ext cx="482600" cy="367030"/>
          </a:xfrm>
          <a:prstGeom prst="hexagon">
            <a:avLst>
              <a:gd name="adj" fmla="val 33778"/>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779" name="Text Box 411">
            <a:extLst>
              <a:ext uri="{FF2B5EF4-FFF2-40B4-BE49-F238E27FC236}">
                <a16:creationId xmlns:a16="http://schemas.microsoft.com/office/drawing/2014/main" id="{79B1ED0D-09FE-CA43-8921-AF0AE59D68B8}"/>
              </a:ext>
            </a:extLst>
          </p:cNvPr>
          <p:cNvSpPr txBox="1">
            <a:spLocks noChangeArrowheads="1"/>
          </p:cNvSpPr>
          <p:nvPr/>
        </p:nvSpPr>
        <p:spPr bwMode="auto">
          <a:xfrm>
            <a:off x="2742492" y="2720597"/>
            <a:ext cx="455930" cy="142868"/>
          </a:xfrm>
          <a:prstGeom prst="rect">
            <a:avLst/>
          </a:prstGeom>
          <a:noFill/>
          <a:ln w="9525">
            <a:noFill/>
            <a:miter lim="800000"/>
            <a:headEnd/>
            <a:tailEnd/>
          </a:ln>
        </p:spPr>
        <p:txBody>
          <a:bodyPr wrap="square" lIns="95764" tIns="47883" rIns="95764" bIns="47883">
            <a:spAutoFit/>
          </a:bodyPr>
          <a:lstStyle/>
          <a:p>
            <a:pPr defTabSz="957263"/>
            <a:r>
              <a:rPr lang="en-GB" sz="300" baseline="0" dirty="0" err="1"/>
              <a:t>Flupyradifurone</a:t>
            </a:r>
            <a:endParaRPr lang="en-US" sz="300" baseline="0" dirty="0"/>
          </a:p>
        </p:txBody>
      </p:sp>
      <p:sp>
        <p:nvSpPr>
          <p:cNvPr id="785" name="Text Box 311">
            <a:extLst>
              <a:ext uri="{FF2B5EF4-FFF2-40B4-BE49-F238E27FC236}">
                <a16:creationId xmlns:a16="http://schemas.microsoft.com/office/drawing/2014/main" id="{63D8D0FD-67FB-5E4D-81AD-C1B820C2B315}"/>
              </a:ext>
            </a:extLst>
          </p:cNvPr>
          <p:cNvSpPr txBox="1">
            <a:spLocks noChangeArrowheads="1"/>
          </p:cNvSpPr>
          <p:nvPr/>
        </p:nvSpPr>
        <p:spPr bwMode="auto">
          <a:xfrm>
            <a:off x="2693473" y="2817500"/>
            <a:ext cx="542853" cy="158257"/>
          </a:xfrm>
          <a:prstGeom prst="rect">
            <a:avLst/>
          </a:prstGeom>
          <a:noFill/>
          <a:ln w="9525">
            <a:noFill/>
            <a:miter lim="800000"/>
            <a:headEnd/>
            <a:tailEnd/>
          </a:ln>
        </p:spPr>
        <p:txBody>
          <a:bodyPr wrap="none" lIns="95764" tIns="47883" rIns="95764" bIns="47883">
            <a:spAutoFit/>
          </a:bodyPr>
          <a:lstStyle/>
          <a:p>
            <a:pPr defTabSz="957263"/>
            <a:r>
              <a:rPr lang="en-GB" sz="400" baseline="0" dirty="0">
                <a:solidFill>
                  <a:srgbClr val="000000"/>
                </a:solidFill>
              </a:rPr>
              <a:t>4D </a:t>
            </a:r>
            <a:r>
              <a:rPr lang="en-GB" sz="400" baseline="0" dirty="0" err="1">
                <a:solidFill>
                  <a:srgbClr val="000000"/>
                </a:solidFill>
              </a:rPr>
              <a:t>Butenolides</a:t>
            </a:r>
            <a:endParaRPr lang="en-US" sz="400" baseline="0" dirty="0">
              <a:solidFill>
                <a:srgbClr val="000000"/>
              </a:solidFill>
            </a:endParaRPr>
          </a:p>
        </p:txBody>
      </p:sp>
      <p:graphicFrame>
        <p:nvGraphicFramePr>
          <p:cNvPr id="786" name="Object 785">
            <a:extLst>
              <a:ext uri="{FF2B5EF4-FFF2-40B4-BE49-F238E27FC236}">
                <a16:creationId xmlns:a16="http://schemas.microsoft.com/office/drawing/2014/main" id="{D61B1193-92B8-044C-ABF2-A16D568377A2}"/>
              </a:ext>
            </a:extLst>
          </p:cNvPr>
          <p:cNvGraphicFramePr>
            <a:graphicFrameLocks noChangeAspect="1"/>
          </p:cNvGraphicFramePr>
          <p:nvPr>
            <p:extLst>
              <p:ext uri="{D42A27DB-BD31-4B8C-83A1-F6EECF244321}">
                <p14:modId xmlns:p14="http://schemas.microsoft.com/office/powerpoint/2010/main" val="3949663345"/>
              </p:ext>
            </p:extLst>
          </p:nvPr>
        </p:nvGraphicFramePr>
        <p:xfrm>
          <a:off x="2759874" y="2506584"/>
          <a:ext cx="337764" cy="250947"/>
        </p:xfrm>
        <a:graphic>
          <a:graphicData uri="http://schemas.openxmlformats.org/presentationml/2006/ole">
            <mc:AlternateContent xmlns:mc="http://schemas.openxmlformats.org/markup-compatibility/2006">
              <mc:Choice xmlns:v="urn:schemas-microsoft-com:vml" Requires="v">
                <p:oleObj name="CS ChemDraw Drawing" r:id="rId116" imgW="2878537" imgH="2137860" progId="ChemDraw.Document.6.0">
                  <p:embed/>
                </p:oleObj>
              </mc:Choice>
              <mc:Fallback>
                <p:oleObj name="CS ChemDraw Drawing" r:id="rId116" imgW="2878537" imgH="2137860" progId="ChemDraw.Document.6.0">
                  <p:embed/>
                  <p:pic>
                    <p:nvPicPr>
                      <p:cNvPr id="786" name="Object 785">
                        <a:extLst>
                          <a:ext uri="{FF2B5EF4-FFF2-40B4-BE49-F238E27FC236}">
                            <a16:creationId xmlns:a16="http://schemas.microsoft.com/office/drawing/2014/main" id="{D61B1193-92B8-044C-ABF2-A16D568377A2}"/>
                          </a:ext>
                        </a:extLst>
                      </p:cNvPr>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2759874" y="2506584"/>
                        <a:ext cx="337764" cy="25094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13" name="Object 812">
            <a:extLst>
              <a:ext uri="{FF2B5EF4-FFF2-40B4-BE49-F238E27FC236}">
                <a16:creationId xmlns:a16="http://schemas.microsoft.com/office/drawing/2014/main" id="{AC29A650-9D7B-A143-8A66-E4DE97FC53B9}"/>
              </a:ext>
            </a:extLst>
          </p:cNvPr>
          <p:cNvGraphicFramePr>
            <a:graphicFrameLocks noChangeAspect="1"/>
          </p:cNvGraphicFramePr>
          <p:nvPr>
            <p:extLst>
              <p:ext uri="{D42A27DB-BD31-4B8C-83A1-F6EECF244321}">
                <p14:modId xmlns:p14="http://schemas.microsoft.com/office/powerpoint/2010/main" val="3682293172"/>
              </p:ext>
            </p:extLst>
          </p:nvPr>
        </p:nvGraphicFramePr>
        <p:xfrm>
          <a:off x="1041926" y="1697176"/>
          <a:ext cx="339535" cy="102589"/>
        </p:xfrm>
        <a:graphic>
          <a:graphicData uri="http://schemas.openxmlformats.org/presentationml/2006/ole">
            <mc:AlternateContent xmlns:mc="http://schemas.openxmlformats.org/markup-compatibility/2006">
              <mc:Choice xmlns:v="urn:schemas-microsoft-com:vml" Requires="v">
                <p:oleObj name="CS ChemDraw Drawing" r:id="rId118" imgW="4850507" imgH="1465560" progId="ChemDraw.Document.6.0">
                  <p:embed/>
                </p:oleObj>
              </mc:Choice>
              <mc:Fallback>
                <p:oleObj name="CS ChemDraw Drawing" r:id="rId118" imgW="4850507" imgH="1465560" progId="ChemDraw.Document.6.0">
                  <p:embed/>
                  <p:pic>
                    <p:nvPicPr>
                      <p:cNvPr id="813" name="Object 812">
                        <a:extLst>
                          <a:ext uri="{FF2B5EF4-FFF2-40B4-BE49-F238E27FC236}">
                            <a16:creationId xmlns:a16="http://schemas.microsoft.com/office/drawing/2014/main" id="{AC29A650-9D7B-A143-8A66-E4DE97FC53B9}"/>
                          </a:ext>
                        </a:extLst>
                      </p:cNvPr>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1041926" y="1697176"/>
                        <a:ext cx="339535" cy="10258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14" name="Object 813">
            <a:extLst>
              <a:ext uri="{FF2B5EF4-FFF2-40B4-BE49-F238E27FC236}">
                <a16:creationId xmlns:a16="http://schemas.microsoft.com/office/drawing/2014/main" id="{F55A571C-01DA-2144-975A-2B1263D17EC8}"/>
              </a:ext>
            </a:extLst>
          </p:cNvPr>
          <p:cNvGraphicFramePr>
            <a:graphicFrameLocks noChangeAspect="1"/>
          </p:cNvGraphicFramePr>
          <p:nvPr>
            <p:extLst>
              <p:ext uri="{D42A27DB-BD31-4B8C-83A1-F6EECF244321}">
                <p14:modId xmlns:p14="http://schemas.microsoft.com/office/powerpoint/2010/main" val="2562566074"/>
              </p:ext>
            </p:extLst>
          </p:nvPr>
        </p:nvGraphicFramePr>
        <p:xfrm>
          <a:off x="1759621" y="1693989"/>
          <a:ext cx="343147" cy="90644"/>
        </p:xfrm>
        <a:graphic>
          <a:graphicData uri="http://schemas.openxmlformats.org/presentationml/2006/ole">
            <mc:AlternateContent xmlns:mc="http://schemas.openxmlformats.org/markup-compatibility/2006">
              <mc:Choice xmlns:v="urn:schemas-microsoft-com:vml" Requires="v">
                <p:oleObj name="CS ChemDraw Drawing" r:id="rId120" imgW="4902102" imgH="1294920" progId="ChemDraw.Document.6.0">
                  <p:embed/>
                </p:oleObj>
              </mc:Choice>
              <mc:Fallback>
                <p:oleObj name="CS ChemDraw Drawing" r:id="rId120" imgW="4902102" imgH="1294920" progId="ChemDraw.Document.6.0">
                  <p:embed/>
                  <p:pic>
                    <p:nvPicPr>
                      <p:cNvPr id="814" name="Object 813">
                        <a:extLst>
                          <a:ext uri="{FF2B5EF4-FFF2-40B4-BE49-F238E27FC236}">
                            <a16:creationId xmlns:a16="http://schemas.microsoft.com/office/drawing/2014/main" id="{F55A571C-01DA-2144-975A-2B1263D17EC8}"/>
                          </a:ext>
                        </a:extLst>
                      </p:cNvPr>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1759621" y="1693989"/>
                        <a:ext cx="343147" cy="9064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15" name="Object 814">
            <a:extLst>
              <a:ext uri="{FF2B5EF4-FFF2-40B4-BE49-F238E27FC236}">
                <a16:creationId xmlns:a16="http://schemas.microsoft.com/office/drawing/2014/main" id="{4DFDA453-0BAA-FE43-AD7D-808E0C1D0A9E}"/>
              </a:ext>
            </a:extLst>
          </p:cNvPr>
          <p:cNvGraphicFramePr>
            <a:graphicFrameLocks noChangeAspect="1"/>
          </p:cNvGraphicFramePr>
          <p:nvPr>
            <p:extLst>
              <p:ext uri="{D42A27DB-BD31-4B8C-83A1-F6EECF244321}">
                <p14:modId xmlns:p14="http://schemas.microsoft.com/office/powerpoint/2010/main" val="3491554601"/>
              </p:ext>
            </p:extLst>
          </p:nvPr>
        </p:nvGraphicFramePr>
        <p:xfrm>
          <a:off x="654817" y="1883058"/>
          <a:ext cx="344754" cy="90644"/>
        </p:xfrm>
        <a:graphic>
          <a:graphicData uri="http://schemas.openxmlformats.org/presentationml/2006/ole">
            <mc:AlternateContent xmlns:mc="http://schemas.openxmlformats.org/markup-compatibility/2006">
              <mc:Choice xmlns:v="urn:schemas-microsoft-com:vml" Requires="v">
                <p:oleObj name="CS ChemDraw Drawing" r:id="rId122" imgW="4925064" imgH="1294920" progId="ChemDraw.Document.6.0">
                  <p:embed/>
                </p:oleObj>
              </mc:Choice>
              <mc:Fallback>
                <p:oleObj name="CS ChemDraw Drawing" r:id="rId122" imgW="4925064" imgH="1294920" progId="ChemDraw.Document.6.0">
                  <p:embed/>
                  <p:pic>
                    <p:nvPicPr>
                      <p:cNvPr id="815" name="Object 814">
                        <a:extLst>
                          <a:ext uri="{FF2B5EF4-FFF2-40B4-BE49-F238E27FC236}">
                            <a16:creationId xmlns:a16="http://schemas.microsoft.com/office/drawing/2014/main" id="{4DFDA453-0BAA-FE43-AD7D-808E0C1D0A9E}"/>
                          </a:ext>
                        </a:extLst>
                      </p:cNvPr>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654817" y="1883058"/>
                        <a:ext cx="344754" cy="9064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16" name="Object 815">
            <a:extLst>
              <a:ext uri="{FF2B5EF4-FFF2-40B4-BE49-F238E27FC236}">
                <a16:creationId xmlns:a16="http://schemas.microsoft.com/office/drawing/2014/main" id="{56027D02-9EF9-D94E-BA78-5701EC57D424}"/>
              </a:ext>
            </a:extLst>
          </p:cNvPr>
          <p:cNvGraphicFramePr>
            <a:graphicFrameLocks noChangeAspect="1"/>
          </p:cNvGraphicFramePr>
          <p:nvPr>
            <p:extLst>
              <p:ext uri="{D42A27DB-BD31-4B8C-83A1-F6EECF244321}">
                <p14:modId xmlns:p14="http://schemas.microsoft.com/office/powerpoint/2010/main" val="2433057809"/>
              </p:ext>
            </p:extLst>
          </p:nvPr>
        </p:nvGraphicFramePr>
        <p:xfrm>
          <a:off x="1404259" y="1811466"/>
          <a:ext cx="352980" cy="193498"/>
        </p:xfrm>
        <a:graphic>
          <a:graphicData uri="http://schemas.openxmlformats.org/presentationml/2006/ole">
            <mc:AlternateContent xmlns:mc="http://schemas.openxmlformats.org/markup-compatibility/2006">
              <mc:Choice xmlns:v="urn:schemas-microsoft-com:vml" Requires="v">
                <p:oleObj name="CS ChemDraw Drawing" r:id="rId124" imgW="5042572" imgH="2764260" progId="ChemDraw.Document.6.0">
                  <p:embed/>
                </p:oleObj>
              </mc:Choice>
              <mc:Fallback>
                <p:oleObj name="CS ChemDraw Drawing" r:id="rId124" imgW="5042572" imgH="2764260" progId="ChemDraw.Document.6.0">
                  <p:embed/>
                  <p:pic>
                    <p:nvPicPr>
                      <p:cNvPr id="816" name="Object 815">
                        <a:extLst>
                          <a:ext uri="{FF2B5EF4-FFF2-40B4-BE49-F238E27FC236}">
                            <a16:creationId xmlns:a16="http://schemas.microsoft.com/office/drawing/2014/main" id="{56027D02-9EF9-D94E-BA78-5701EC57D424}"/>
                          </a:ext>
                        </a:extLst>
                      </p:cNvPr>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1404259" y="1811466"/>
                        <a:ext cx="352980" cy="19349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17" name="Object 816">
            <a:extLst>
              <a:ext uri="{FF2B5EF4-FFF2-40B4-BE49-F238E27FC236}">
                <a16:creationId xmlns:a16="http://schemas.microsoft.com/office/drawing/2014/main" id="{BE5DEB73-876E-C04A-83C5-066BCBBD47E5}"/>
              </a:ext>
            </a:extLst>
          </p:cNvPr>
          <p:cNvGraphicFramePr>
            <a:graphicFrameLocks noChangeAspect="1"/>
          </p:cNvGraphicFramePr>
          <p:nvPr>
            <p:extLst>
              <p:ext uri="{D42A27DB-BD31-4B8C-83A1-F6EECF244321}">
                <p14:modId xmlns:p14="http://schemas.microsoft.com/office/powerpoint/2010/main" val="4253666658"/>
              </p:ext>
            </p:extLst>
          </p:nvPr>
        </p:nvGraphicFramePr>
        <p:xfrm>
          <a:off x="323136" y="1978408"/>
          <a:ext cx="343809" cy="196050"/>
        </p:xfrm>
        <a:graphic>
          <a:graphicData uri="http://schemas.openxmlformats.org/presentationml/2006/ole">
            <mc:AlternateContent xmlns:mc="http://schemas.openxmlformats.org/markup-compatibility/2006">
              <mc:Choice xmlns:v="urn:schemas-microsoft-com:vml" Requires="v">
                <p:oleObj name="CS ChemDraw Drawing" r:id="rId126" imgW="4911557" imgH="2800710" progId="ChemDraw.Document.6.0">
                  <p:embed/>
                </p:oleObj>
              </mc:Choice>
              <mc:Fallback>
                <p:oleObj name="CS ChemDraw Drawing" r:id="rId126" imgW="4911557" imgH="2800710" progId="ChemDraw.Document.6.0">
                  <p:embed/>
                  <p:pic>
                    <p:nvPicPr>
                      <p:cNvPr id="817" name="Object 816">
                        <a:extLst>
                          <a:ext uri="{FF2B5EF4-FFF2-40B4-BE49-F238E27FC236}">
                            <a16:creationId xmlns:a16="http://schemas.microsoft.com/office/drawing/2014/main" id="{BE5DEB73-876E-C04A-83C5-066BCBBD47E5}"/>
                          </a:ext>
                        </a:extLst>
                      </p:cNvPr>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323136" y="1978408"/>
                        <a:ext cx="343809" cy="196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18" name="Object 817">
            <a:extLst>
              <a:ext uri="{FF2B5EF4-FFF2-40B4-BE49-F238E27FC236}">
                <a16:creationId xmlns:a16="http://schemas.microsoft.com/office/drawing/2014/main" id="{CCF18C87-5B22-8248-9AC0-0ABA02D188D9}"/>
              </a:ext>
            </a:extLst>
          </p:cNvPr>
          <p:cNvGraphicFramePr>
            <a:graphicFrameLocks noChangeAspect="1"/>
          </p:cNvGraphicFramePr>
          <p:nvPr>
            <p:extLst>
              <p:ext uri="{D42A27DB-BD31-4B8C-83A1-F6EECF244321}">
                <p14:modId xmlns:p14="http://schemas.microsoft.com/office/powerpoint/2010/main" val="404061388"/>
              </p:ext>
            </p:extLst>
          </p:nvPr>
        </p:nvGraphicFramePr>
        <p:xfrm>
          <a:off x="1023276" y="2067312"/>
          <a:ext cx="373894" cy="102495"/>
        </p:xfrm>
        <a:graphic>
          <a:graphicData uri="http://schemas.openxmlformats.org/presentationml/2006/ole">
            <mc:AlternateContent xmlns:mc="http://schemas.openxmlformats.org/markup-compatibility/2006">
              <mc:Choice xmlns:v="urn:schemas-microsoft-com:vml" Requires="v">
                <p:oleObj name="CS ChemDraw Drawing" r:id="rId128" imgW="5341339" imgH="1464210" progId="ChemDraw.Document.6.0">
                  <p:embed/>
                </p:oleObj>
              </mc:Choice>
              <mc:Fallback>
                <p:oleObj name="CS ChemDraw Drawing" r:id="rId128" imgW="5341339" imgH="1464210" progId="ChemDraw.Document.6.0">
                  <p:embed/>
                  <p:pic>
                    <p:nvPicPr>
                      <p:cNvPr id="818" name="Object 817">
                        <a:extLst>
                          <a:ext uri="{FF2B5EF4-FFF2-40B4-BE49-F238E27FC236}">
                            <a16:creationId xmlns:a16="http://schemas.microsoft.com/office/drawing/2014/main" id="{CCF18C87-5B22-8248-9AC0-0ABA02D188D9}"/>
                          </a:ext>
                        </a:extLst>
                      </p:cNvPr>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1023276" y="2067312"/>
                        <a:ext cx="373894" cy="10249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19" name="Object 818">
            <a:extLst>
              <a:ext uri="{FF2B5EF4-FFF2-40B4-BE49-F238E27FC236}">
                <a16:creationId xmlns:a16="http://schemas.microsoft.com/office/drawing/2014/main" id="{5594C000-4B15-AA4F-8366-4738DA2A30CC}"/>
              </a:ext>
            </a:extLst>
          </p:cNvPr>
          <p:cNvGraphicFramePr>
            <a:graphicFrameLocks noChangeAspect="1"/>
          </p:cNvGraphicFramePr>
          <p:nvPr>
            <p:extLst>
              <p:ext uri="{D42A27DB-BD31-4B8C-83A1-F6EECF244321}">
                <p14:modId xmlns:p14="http://schemas.microsoft.com/office/powerpoint/2010/main" val="3862262308"/>
              </p:ext>
            </p:extLst>
          </p:nvPr>
        </p:nvGraphicFramePr>
        <p:xfrm>
          <a:off x="1789838" y="1972770"/>
          <a:ext cx="284812" cy="248648"/>
        </p:xfrm>
        <a:graphic>
          <a:graphicData uri="http://schemas.openxmlformats.org/presentationml/2006/ole">
            <mc:AlternateContent xmlns:mc="http://schemas.openxmlformats.org/markup-compatibility/2006">
              <mc:Choice xmlns:v="urn:schemas-microsoft-com:vml" Requires="v">
                <p:oleObj name="CS ChemDraw Drawing" r:id="rId130" imgW="4068742" imgH="3552120" progId="ChemDraw.Document.6.0">
                  <p:embed/>
                </p:oleObj>
              </mc:Choice>
              <mc:Fallback>
                <p:oleObj name="CS ChemDraw Drawing" r:id="rId130" imgW="4068742" imgH="3552120" progId="ChemDraw.Document.6.0">
                  <p:embed/>
                  <p:pic>
                    <p:nvPicPr>
                      <p:cNvPr id="819" name="Object 818">
                        <a:extLst>
                          <a:ext uri="{FF2B5EF4-FFF2-40B4-BE49-F238E27FC236}">
                            <a16:creationId xmlns:a16="http://schemas.microsoft.com/office/drawing/2014/main" id="{5594C000-4B15-AA4F-8366-4738DA2A30CC}"/>
                          </a:ext>
                        </a:extLst>
                      </p:cNvPr>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1789838" y="1972770"/>
                        <a:ext cx="284812" cy="24864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0" name="Object 819">
            <a:extLst>
              <a:ext uri="{FF2B5EF4-FFF2-40B4-BE49-F238E27FC236}">
                <a16:creationId xmlns:a16="http://schemas.microsoft.com/office/drawing/2014/main" id="{930FA4D8-3A0A-B648-BAE5-419306C5AEE3}"/>
              </a:ext>
            </a:extLst>
          </p:cNvPr>
          <p:cNvGraphicFramePr>
            <a:graphicFrameLocks noChangeAspect="1"/>
          </p:cNvGraphicFramePr>
          <p:nvPr>
            <p:extLst>
              <p:ext uri="{D42A27DB-BD31-4B8C-83A1-F6EECF244321}">
                <p14:modId xmlns:p14="http://schemas.microsoft.com/office/powerpoint/2010/main" val="194222923"/>
              </p:ext>
            </p:extLst>
          </p:nvPr>
        </p:nvGraphicFramePr>
        <p:xfrm>
          <a:off x="2437920" y="1735831"/>
          <a:ext cx="353493" cy="163251"/>
        </p:xfrm>
        <a:graphic>
          <a:graphicData uri="http://schemas.openxmlformats.org/presentationml/2006/ole">
            <mc:AlternateContent xmlns:mc="http://schemas.openxmlformats.org/markup-compatibility/2006">
              <mc:Choice xmlns:v="urn:schemas-microsoft-com:vml" Requires="v">
                <p:oleObj name="CS ChemDraw Drawing" r:id="rId132" imgW="2988211" imgH="1378890" progId="ChemDraw.Document.6.0">
                  <p:embed/>
                </p:oleObj>
              </mc:Choice>
              <mc:Fallback>
                <p:oleObj name="CS ChemDraw Drawing" r:id="rId132" imgW="2988211" imgH="1378890" progId="ChemDraw.Document.6.0">
                  <p:embed/>
                  <p:pic>
                    <p:nvPicPr>
                      <p:cNvPr id="820" name="Object 819">
                        <a:extLst>
                          <a:ext uri="{FF2B5EF4-FFF2-40B4-BE49-F238E27FC236}">
                            <a16:creationId xmlns:a16="http://schemas.microsoft.com/office/drawing/2014/main" id="{930FA4D8-3A0A-B648-BAE5-419306C5AEE3}"/>
                          </a:ext>
                        </a:extLst>
                      </p:cNvPr>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2437920" y="1735831"/>
                        <a:ext cx="353493" cy="16325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1" name="Object 820">
            <a:extLst>
              <a:ext uri="{FF2B5EF4-FFF2-40B4-BE49-F238E27FC236}">
                <a16:creationId xmlns:a16="http://schemas.microsoft.com/office/drawing/2014/main" id="{497B6C9F-F897-0744-9678-F44D44B6F738}"/>
              </a:ext>
            </a:extLst>
          </p:cNvPr>
          <p:cNvGraphicFramePr>
            <a:graphicFrameLocks noChangeAspect="1"/>
          </p:cNvGraphicFramePr>
          <p:nvPr>
            <p:extLst>
              <p:ext uri="{D42A27DB-BD31-4B8C-83A1-F6EECF244321}">
                <p14:modId xmlns:p14="http://schemas.microsoft.com/office/powerpoint/2010/main" val="1153357025"/>
              </p:ext>
            </p:extLst>
          </p:nvPr>
        </p:nvGraphicFramePr>
        <p:xfrm>
          <a:off x="2775725" y="1929359"/>
          <a:ext cx="409575" cy="168286"/>
        </p:xfrm>
        <a:graphic>
          <a:graphicData uri="http://schemas.openxmlformats.org/presentationml/2006/ole">
            <mc:AlternateContent xmlns:mc="http://schemas.openxmlformats.org/markup-compatibility/2006">
              <mc:Choice xmlns:v="urn:schemas-microsoft-com:vml" Requires="v">
                <p:oleObj name="CS ChemDraw Drawing" r:id="rId134" imgW="3356942" imgH="1378890" progId="ChemDraw.Document.6.0">
                  <p:embed/>
                </p:oleObj>
              </mc:Choice>
              <mc:Fallback>
                <p:oleObj name="CS ChemDraw Drawing" r:id="rId134" imgW="3356942" imgH="1378890" progId="ChemDraw.Document.6.0">
                  <p:embed/>
                  <p:pic>
                    <p:nvPicPr>
                      <p:cNvPr id="821" name="Object 820">
                        <a:extLst>
                          <a:ext uri="{FF2B5EF4-FFF2-40B4-BE49-F238E27FC236}">
                            <a16:creationId xmlns:a16="http://schemas.microsoft.com/office/drawing/2014/main" id="{497B6C9F-F897-0744-9678-F44D44B6F738}"/>
                          </a:ext>
                        </a:extLst>
                      </p:cNvPr>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2775725" y="1929359"/>
                        <a:ext cx="409575" cy="1682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2" name="Object 821">
            <a:extLst>
              <a:ext uri="{FF2B5EF4-FFF2-40B4-BE49-F238E27FC236}">
                <a16:creationId xmlns:a16="http://schemas.microsoft.com/office/drawing/2014/main" id="{F572C138-9943-D24E-A0BA-DE59FBD9E33C}"/>
              </a:ext>
            </a:extLst>
          </p:cNvPr>
          <p:cNvGraphicFramePr>
            <a:graphicFrameLocks noChangeAspect="1"/>
          </p:cNvGraphicFramePr>
          <p:nvPr>
            <p:extLst>
              <p:ext uri="{D42A27DB-BD31-4B8C-83A1-F6EECF244321}">
                <p14:modId xmlns:p14="http://schemas.microsoft.com/office/powerpoint/2010/main" val="1111562455"/>
              </p:ext>
            </p:extLst>
          </p:nvPr>
        </p:nvGraphicFramePr>
        <p:xfrm>
          <a:off x="318589" y="1634583"/>
          <a:ext cx="327793" cy="205008"/>
        </p:xfrm>
        <a:graphic>
          <a:graphicData uri="http://schemas.openxmlformats.org/presentationml/2006/ole">
            <mc:AlternateContent xmlns:mc="http://schemas.openxmlformats.org/markup-compatibility/2006">
              <mc:Choice xmlns:v="urn:schemas-microsoft-com:vml" Requires="v">
                <p:oleObj name="CS ChemDraw Drawing" r:id="rId136" imgW="4682755" imgH="2928690" progId="ChemDraw.Document.6.0">
                  <p:embed/>
                </p:oleObj>
              </mc:Choice>
              <mc:Fallback>
                <p:oleObj name="CS ChemDraw Drawing" r:id="rId136" imgW="4682755" imgH="2928690" progId="ChemDraw.Document.6.0">
                  <p:embed/>
                  <p:pic>
                    <p:nvPicPr>
                      <p:cNvPr id="822" name="Object 821">
                        <a:extLst>
                          <a:ext uri="{FF2B5EF4-FFF2-40B4-BE49-F238E27FC236}">
                            <a16:creationId xmlns:a16="http://schemas.microsoft.com/office/drawing/2014/main" id="{F572C138-9943-D24E-A0BA-DE59FBD9E33C}"/>
                          </a:ext>
                        </a:extLst>
                      </p:cNvPr>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318589" y="1634583"/>
                        <a:ext cx="327793" cy="20500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23" name="Rectangle 230">
            <a:extLst>
              <a:ext uri="{FF2B5EF4-FFF2-40B4-BE49-F238E27FC236}">
                <a16:creationId xmlns:a16="http://schemas.microsoft.com/office/drawing/2014/main" id="{D432CFB0-7927-774D-9937-E8F36C8CCB54}"/>
              </a:ext>
            </a:extLst>
          </p:cNvPr>
          <p:cNvSpPr>
            <a:spLocks noChangeArrowheads="1"/>
          </p:cNvSpPr>
          <p:nvPr/>
        </p:nvSpPr>
        <p:spPr bwMode="auto">
          <a:xfrm>
            <a:off x="2713021" y="4413515"/>
            <a:ext cx="295715" cy="55399"/>
          </a:xfrm>
          <a:prstGeom prst="rect">
            <a:avLst/>
          </a:prstGeom>
          <a:noFill/>
          <a:ln w="9525">
            <a:noFill/>
            <a:miter lim="800000"/>
            <a:headEnd/>
            <a:tailEnd/>
          </a:ln>
        </p:spPr>
        <p:txBody>
          <a:bodyPr wrap="none" lIns="0" tIns="0" rIns="0" bIns="0">
            <a:spAutoFit/>
          </a:bodyPr>
          <a:lstStyle/>
          <a:p>
            <a:pPr>
              <a:defRPr/>
            </a:pPr>
            <a:r>
              <a:rPr lang="en-US" sz="180" baseline="0" dirty="0">
                <a:solidFill>
                  <a:srgbClr val="000000"/>
                </a:solidFill>
                <a:latin typeface="Arial" pitchFamily="34" charset="0"/>
                <a:cs typeface="Arial" pitchFamily="34" charset="0"/>
              </a:rPr>
              <a:t>major component R = Ethyl</a:t>
            </a:r>
            <a:br>
              <a:rPr lang="en-US" sz="180" dirty="0">
                <a:solidFill>
                  <a:srgbClr val="000000"/>
                </a:solidFill>
                <a:latin typeface="Arial" pitchFamily="34" charset="0"/>
                <a:cs typeface="Arial" pitchFamily="34" charset="0"/>
              </a:rPr>
            </a:br>
            <a:r>
              <a:rPr lang="en-US" sz="180" baseline="0" dirty="0">
                <a:solidFill>
                  <a:srgbClr val="000000"/>
                </a:solidFill>
                <a:latin typeface="Arial" pitchFamily="34" charset="0"/>
                <a:cs typeface="Arial" pitchFamily="34" charset="0"/>
              </a:rPr>
              <a:t>minor component R = Methyl </a:t>
            </a:r>
          </a:p>
        </p:txBody>
      </p:sp>
      <p:graphicFrame>
        <p:nvGraphicFramePr>
          <p:cNvPr id="824" name="Object 823">
            <a:extLst>
              <a:ext uri="{FF2B5EF4-FFF2-40B4-BE49-F238E27FC236}">
                <a16:creationId xmlns:a16="http://schemas.microsoft.com/office/drawing/2014/main" id="{9AD21453-4357-344B-AB36-54CA8AA0C61C}"/>
              </a:ext>
            </a:extLst>
          </p:cNvPr>
          <p:cNvGraphicFramePr>
            <a:graphicFrameLocks noChangeAspect="1"/>
          </p:cNvGraphicFramePr>
          <p:nvPr>
            <p:extLst>
              <p:ext uri="{D42A27DB-BD31-4B8C-83A1-F6EECF244321}">
                <p14:modId xmlns:p14="http://schemas.microsoft.com/office/powerpoint/2010/main" val="2366696420"/>
              </p:ext>
            </p:extLst>
          </p:nvPr>
        </p:nvGraphicFramePr>
        <p:xfrm>
          <a:off x="1716142" y="2566606"/>
          <a:ext cx="201141" cy="156492"/>
        </p:xfrm>
        <a:graphic>
          <a:graphicData uri="http://schemas.openxmlformats.org/presentationml/2006/ole">
            <mc:AlternateContent xmlns:mc="http://schemas.openxmlformats.org/markup-compatibility/2006">
              <mc:Choice xmlns:v="urn:schemas-microsoft-com:vml" Requires="v">
                <p:oleObj name="CS ChemDraw Drawing" r:id="rId138" imgW="1676175" imgH="1304100" progId="ChemDraw.Document.6.0">
                  <p:embed/>
                </p:oleObj>
              </mc:Choice>
              <mc:Fallback>
                <p:oleObj name="CS ChemDraw Drawing" r:id="rId138" imgW="1676175" imgH="1304100" progId="ChemDraw.Document.6.0">
                  <p:embed/>
                  <p:pic>
                    <p:nvPicPr>
                      <p:cNvPr id="824" name="Object 823">
                        <a:extLst>
                          <a:ext uri="{FF2B5EF4-FFF2-40B4-BE49-F238E27FC236}">
                            <a16:creationId xmlns:a16="http://schemas.microsoft.com/office/drawing/2014/main" id="{9AD21453-4357-344B-AB36-54CA8AA0C61C}"/>
                          </a:ext>
                        </a:extLst>
                      </p:cNvPr>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1716142" y="2566606"/>
                        <a:ext cx="201141" cy="15649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5" name="Object 824">
            <a:extLst>
              <a:ext uri="{FF2B5EF4-FFF2-40B4-BE49-F238E27FC236}">
                <a16:creationId xmlns:a16="http://schemas.microsoft.com/office/drawing/2014/main" id="{63C93C8D-44D9-E24E-9D68-9C1FF8C9DE1E}"/>
              </a:ext>
            </a:extLst>
          </p:cNvPr>
          <p:cNvGraphicFramePr>
            <a:graphicFrameLocks noChangeAspect="1"/>
          </p:cNvGraphicFramePr>
          <p:nvPr>
            <p:extLst>
              <p:ext uri="{D42A27DB-BD31-4B8C-83A1-F6EECF244321}">
                <p14:modId xmlns:p14="http://schemas.microsoft.com/office/powerpoint/2010/main" val="3815109583"/>
              </p:ext>
            </p:extLst>
          </p:nvPr>
        </p:nvGraphicFramePr>
        <p:xfrm>
          <a:off x="312880" y="4013581"/>
          <a:ext cx="389488" cy="252828"/>
        </p:xfrm>
        <a:graphic>
          <a:graphicData uri="http://schemas.openxmlformats.org/presentationml/2006/ole">
            <mc:AlternateContent xmlns:mc="http://schemas.openxmlformats.org/markup-compatibility/2006">
              <mc:Choice xmlns:v="urn:schemas-microsoft-com:vml" Requires="v">
                <p:oleObj name="CS ChemDraw Drawing" r:id="rId140" imgW="4868606" imgH="3160350" progId="ChemDraw.Document.6.0">
                  <p:embed/>
                </p:oleObj>
              </mc:Choice>
              <mc:Fallback>
                <p:oleObj name="CS ChemDraw Drawing" r:id="rId140" imgW="4868606" imgH="3160350" progId="ChemDraw.Document.6.0">
                  <p:embed/>
                  <p:pic>
                    <p:nvPicPr>
                      <p:cNvPr id="825" name="Object 824">
                        <a:extLst>
                          <a:ext uri="{FF2B5EF4-FFF2-40B4-BE49-F238E27FC236}">
                            <a16:creationId xmlns:a16="http://schemas.microsoft.com/office/drawing/2014/main" id="{63C93C8D-44D9-E24E-9D68-9C1FF8C9DE1E}"/>
                          </a:ext>
                        </a:extLst>
                      </p:cNvPr>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312880" y="4013581"/>
                        <a:ext cx="389488" cy="252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6" name="Object 825">
            <a:extLst>
              <a:ext uri="{FF2B5EF4-FFF2-40B4-BE49-F238E27FC236}">
                <a16:creationId xmlns:a16="http://schemas.microsoft.com/office/drawing/2014/main" id="{C1DDB36D-2B75-6545-B272-F20FC38E8C91}"/>
              </a:ext>
            </a:extLst>
          </p:cNvPr>
          <p:cNvGraphicFramePr>
            <a:graphicFrameLocks noChangeAspect="1"/>
          </p:cNvGraphicFramePr>
          <p:nvPr>
            <p:extLst>
              <p:ext uri="{D42A27DB-BD31-4B8C-83A1-F6EECF244321}">
                <p14:modId xmlns:p14="http://schemas.microsoft.com/office/powerpoint/2010/main" val="2540599435"/>
              </p:ext>
            </p:extLst>
          </p:nvPr>
        </p:nvGraphicFramePr>
        <p:xfrm>
          <a:off x="729296" y="4215372"/>
          <a:ext cx="374750" cy="252828"/>
        </p:xfrm>
        <a:graphic>
          <a:graphicData uri="http://schemas.openxmlformats.org/presentationml/2006/ole">
            <mc:AlternateContent xmlns:mc="http://schemas.openxmlformats.org/markup-compatibility/2006">
              <mc:Choice xmlns:v="urn:schemas-microsoft-com:vml" Requires="v">
                <p:oleObj name="CS ChemDraw Drawing" r:id="rId142" imgW="4684375" imgH="3160350" progId="ChemDraw.Document.6.0">
                  <p:embed/>
                </p:oleObj>
              </mc:Choice>
              <mc:Fallback>
                <p:oleObj name="CS ChemDraw Drawing" r:id="rId142" imgW="4684375" imgH="3160350" progId="ChemDraw.Document.6.0">
                  <p:embed/>
                  <p:pic>
                    <p:nvPicPr>
                      <p:cNvPr id="826" name="Object 825">
                        <a:extLst>
                          <a:ext uri="{FF2B5EF4-FFF2-40B4-BE49-F238E27FC236}">
                            <a16:creationId xmlns:a16="http://schemas.microsoft.com/office/drawing/2014/main" id="{C1DDB36D-2B75-6545-B272-F20FC38E8C91}"/>
                          </a:ext>
                        </a:extLst>
                      </p:cNvPr>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729296" y="4215372"/>
                        <a:ext cx="374750" cy="252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7" name="Object 826">
            <a:extLst>
              <a:ext uri="{FF2B5EF4-FFF2-40B4-BE49-F238E27FC236}">
                <a16:creationId xmlns:a16="http://schemas.microsoft.com/office/drawing/2014/main" id="{73EC4117-6955-3941-98A7-62B0364D60F4}"/>
              </a:ext>
            </a:extLst>
          </p:cNvPr>
          <p:cNvGraphicFramePr>
            <a:graphicFrameLocks noChangeAspect="1"/>
          </p:cNvGraphicFramePr>
          <p:nvPr>
            <p:extLst>
              <p:ext uri="{D42A27DB-BD31-4B8C-83A1-F6EECF244321}">
                <p14:modId xmlns:p14="http://schemas.microsoft.com/office/powerpoint/2010/main" val="3853161459"/>
              </p:ext>
            </p:extLst>
          </p:nvPr>
        </p:nvGraphicFramePr>
        <p:xfrm>
          <a:off x="2763232" y="4125595"/>
          <a:ext cx="272595" cy="270569"/>
        </p:xfrm>
        <a:graphic>
          <a:graphicData uri="http://schemas.openxmlformats.org/presentationml/2006/ole">
            <mc:AlternateContent xmlns:mc="http://schemas.openxmlformats.org/markup-compatibility/2006">
              <mc:Choice xmlns:v="urn:schemas-microsoft-com:vml" Requires="v">
                <p:oleObj r:id="rId144" imgW="3400920" imgH="3382560" progId="ChemDraw.Document.6.0">
                  <p:embed/>
                </p:oleObj>
              </mc:Choice>
              <mc:Fallback>
                <p:oleObj r:id="rId144" imgW="3400920" imgH="3382560" progId="ChemDraw.Document.6.0">
                  <p:embed/>
                  <p:pic>
                    <p:nvPicPr>
                      <p:cNvPr id="827" name="Object 826">
                        <a:extLst>
                          <a:ext uri="{FF2B5EF4-FFF2-40B4-BE49-F238E27FC236}">
                            <a16:creationId xmlns:a16="http://schemas.microsoft.com/office/drawing/2014/main" id="{73EC4117-6955-3941-98A7-62B0364D60F4}"/>
                          </a:ext>
                        </a:extLst>
                      </p:cNvPr>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2763232" y="4125595"/>
                        <a:ext cx="272595" cy="27056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8" name="Object 827">
            <a:extLst>
              <a:ext uri="{FF2B5EF4-FFF2-40B4-BE49-F238E27FC236}">
                <a16:creationId xmlns:a16="http://schemas.microsoft.com/office/drawing/2014/main" id="{99A62FD1-4CE7-464D-BB8A-0656A1D17C13}"/>
              </a:ext>
            </a:extLst>
          </p:cNvPr>
          <p:cNvGraphicFramePr>
            <a:graphicFrameLocks noChangeAspect="1"/>
          </p:cNvGraphicFramePr>
          <p:nvPr>
            <p:extLst>
              <p:ext uri="{D42A27DB-BD31-4B8C-83A1-F6EECF244321}">
                <p14:modId xmlns:p14="http://schemas.microsoft.com/office/powerpoint/2010/main" val="3485729874"/>
              </p:ext>
            </p:extLst>
          </p:nvPr>
        </p:nvGraphicFramePr>
        <p:xfrm>
          <a:off x="2415906" y="4226300"/>
          <a:ext cx="336580" cy="234179"/>
        </p:xfrm>
        <a:graphic>
          <a:graphicData uri="http://schemas.openxmlformats.org/presentationml/2006/ole">
            <mc:AlternateContent xmlns:mc="http://schemas.openxmlformats.org/markup-compatibility/2006">
              <mc:Choice xmlns:v="urn:schemas-microsoft-com:vml" Requires="v">
                <p:oleObj r:id="rId146" imgW="5083200" imgH="3529080" progId="ChemDraw.Document.6.0">
                  <p:embed/>
                </p:oleObj>
              </mc:Choice>
              <mc:Fallback>
                <p:oleObj r:id="rId146" imgW="5083200" imgH="3529080" progId="ChemDraw.Document.6.0">
                  <p:embed/>
                  <p:pic>
                    <p:nvPicPr>
                      <p:cNvPr id="828" name="Object 827">
                        <a:extLst>
                          <a:ext uri="{FF2B5EF4-FFF2-40B4-BE49-F238E27FC236}">
                            <a16:creationId xmlns:a16="http://schemas.microsoft.com/office/drawing/2014/main" id="{99A62FD1-4CE7-464D-BB8A-0656A1D17C13}"/>
                          </a:ext>
                        </a:extLst>
                      </p:cNvPr>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2415906" y="4226300"/>
                        <a:ext cx="336580" cy="23417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 name="Object 828">
            <a:extLst>
              <a:ext uri="{FF2B5EF4-FFF2-40B4-BE49-F238E27FC236}">
                <a16:creationId xmlns:a16="http://schemas.microsoft.com/office/drawing/2014/main" id="{D0850038-3AF8-2A40-B3B8-370BE20CCEF0}"/>
              </a:ext>
            </a:extLst>
          </p:cNvPr>
          <p:cNvGraphicFramePr>
            <a:graphicFrameLocks noChangeAspect="1"/>
          </p:cNvGraphicFramePr>
          <p:nvPr>
            <p:extLst>
              <p:ext uri="{D42A27DB-BD31-4B8C-83A1-F6EECF244321}">
                <p14:modId xmlns:p14="http://schemas.microsoft.com/office/powerpoint/2010/main" val="858499231"/>
              </p:ext>
            </p:extLst>
          </p:nvPr>
        </p:nvGraphicFramePr>
        <p:xfrm>
          <a:off x="1746481" y="3977195"/>
          <a:ext cx="143123" cy="128587"/>
        </p:xfrm>
        <a:graphic>
          <a:graphicData uri="http://schemas.openxmlformats.org/presentationml/2006/ole">
            <mc:AlternateContent xmlns:mc="http://schemas.openxmlformats.org/markup-compatibility/2006">
              <mc:Choice xmlns:v="urn:schemas-microsoft-com:vml" Requires="v">
                <p:oleObj r:id="rId148" imgW="1618200" imgH="1444320" progId="ChemDraw.Document.6.0">
                  <p:embed/>
                </p:oleObj>
              </mc:Choice>
              <mc:Fallback>
                <p:oleObj r:id="rId148" imgW="1618200" imgH="1444320" progId="ChemDraw.Document.6.0">
                  <p:embed/>
                  <p:pic>
                    <p:nvPicPr>
                      <p:cNvPr id="829" name="Object 828">
                        <a:extLst>
                          <a:ext uri="{FF2B5EF4-FFF2-40B4-BE49-F238E27FC236}">
                            <a16:creationId xmlns:a16="http://schemas.microsoft.com/office/drawing/2014/main" id="{D0850038-3AF8-2A40-B3B8-370BE20CCEF0}"/>
                          </a:ext>
                        </a:extLst>
                      </p:cNvPr>
                      <p:cNvPicPr>
                        <a:picLocks noChangeAspect="1" noChangeArrowheads="1"/>
                      </p:cNvPicPr>
                      <p:nvPr/>
                    </p:nvPicPr>
                    <p:blipFill>
                      <a:blip r:embed="rId149">
                        <a:extLst>
                          <a:ext uri="{28A0092B-C50C-407E-A947-70E740481C1C}">
                            <a14:useLocalDpi xmlns:a14="http://schemas.microsoft.com/office/drawing/2010/main" val="0"/>
                          </a:ext>
                        </a:extLst>
                      </a:blip>
                      <a:srcRect/>
                      <a:stretch>
                        <a:fillRect/>
                      </a:stretch>
                    </p:blipFill>
                    <p:spPr bwMode="auto">
                      <a:xfrm>
                        <a:off x="1746481" y="3977195"/>
                        <a:ext cx="143123" cy="128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30" name="Object 829">
            <a:extLst>
              <a:ext uri="{FF2B5EF4-FFF2-40B4-BE49-F238E27FC236}">
                <a16:creationId xmlns:a16="http://schemas.microsoft.com/office/drawing/2014/main" id="{DADF6CE7-8F70-CC49-B35F-4BE4A09725BD}"/>
              </a:ext>
            </a:extLst>
          </p:cNvPr>
          <p:cNvGraphicFramePr>
            <a:graphicFrameLocks noChangeAspect="1"/>
          </p:cNvGraphicFramePr>
          <p:nvPr>
            <p:extLst>
              <p:ext uri="{D42A27DB-BD31-4B8C-83A1-F6EECF244321}">
                <p14:modId xmlns:p14="http://schemas.microsoft.com/office/powerpoint/2010/main" val="4057126574"/>
              </p:ext>
            </p:extLst>
          </p:nvPr>
        </p:nvGraphicFramePr>
        <p:xfrm>
          <a:off x="1981676" y="4145474"/>
          <a:ext cx="155575" cy="128713"/>
        </p:xfrm>
        <a:graphic>
          <a:graphicData uri="http://schemas.openxmlformats.org/presentationml/2006/ole">
            <mc:AlternateContent xmlns:mc="http://schemas.openxmlformats.org/markup-compatibility/2006">
              <mc:Choice xmlns:v="urn:schemas-microsoft-com:vml" Requires="v">
                <p:oleObj r:id="rId150" imgW="1755360" imgH="1444320" progId="ChemDraw.Document.6.0">
                  <p:embed/>
                </p:oleObj>
              </mc:Choice>
              <mc:Fallback>
                <p:oleObj r:id="rId150" imgW="1755360" imgH="1444320" progId="ChemDraw.Document.6.0">
                  <p:embed/>
                  <p:pic>
                    <p:nvPicPr>
                      <p:cNvPr id="830" name="Object 829">
                        <a:extLst>
                          <a:ext uri="{FF2B5EF4-FFF2-40B4-BE49-F238E27FC236}">
                            <a16:creationId xmlns:a16="http://schemas.microsoft.com/office/drawing/2014/main" id="{DADF6CE7-8F70-CC49-B35F-4BE4A09725BD}"/>
                          </a:ext>
                        </a:extLst>
                      </p:cNvPr>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1981676" y="4145474"/>
                        <a:ext cx="155575" cy="128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31" name="Text Box 411">
            <a:extLst>
              <a:ext uri="{FF2B5EF4-FFF2-40B4-BE49-F238E27FC236}">
                <a16:creationId xmlns:a16="http://schemas.microsoft.com/office/drawing/2014/main" id="{5B1D8DA1-80AC-0F43-B799-FBEBF905133B}"/>
              </a:ext>
            </a:extLst>
          </p:cNvPr>
          <p:cNvSpPr txBox="1">
            <a:spLocks noChangeArrowheads="1"/>
          </p:cNvSpPr>
          <p:nvPr/>
        </p:nvSpPr>
        <p:spPr bwMode="auto">
          <a:xfrm>
            <a:off x="2855084" y="4226353"/>
            <a:ext cx="455930" cy="142868"/>
          </a:xfrm>
          <a:prstGeom prst="rect">
            <a:avLst/>
          </a:prstGeom>
          <a:noFill/>
          <a:ln w="9525">
            <a:noFill/>
            <a:miter lim="800000"/>
            <a:headEnd/>
            <a:tailEnd/>
          </a:ln>
        </p:spPr>
        <p:txBody>
          <a:bodyPr wrap="square" lIns="95764" tIns="47883" rIns="95764" bIns="47883">
            <a:spAutoFit/>
          </a:bodyPr>
          <a:lstStyle/>
          <a:p>
            <a:pPr defTabSz="957263"/>
            <a:r>
              <a:rPr lang="en-GB" sz="300" baseline="0" dirty="0" err="1"/>
              <a:t>Milbemectin</a:t>
            </a:r>
            <a:endParaRPr lang="en-US" sz="300" baseline="0" dirty="0"/>
          </a:p>
        </p:txBody>
      </p:sp>
      <p:sp>
        <p:nvSpPr>
          <p:cNvPr id="832" name="Text Box 411">
            <a:extLst>
              <a:ext uri="{FF2B5EF4-FFF2-40B4-BE49-F238E27FC236}">
                <a16:creationId xmlns:a16="http://schemas.microsoft.com/office/drawing/2014/main" id="{69BED3E6-5336-254A-944F-339D4A36212B}"/>
              </a:ext>
            </a:extLst>
          </p:cNvPr>
          <p:cNvSpPr txBox="1">
            <a:spLocks noChangeArrowheads="1"/>
          </p:cNvSpPr>
          <p:nvPr/>
        </p:nvSpPr>
        <p:spPr bwMode="auto">
          <a:xfrm>
            <a:off x="2404475" y="4108403"/>
            <a:ext cx="455930" cy="142868"/>
          </a:xfrm>
          <a:prstGeom prst="rect">
            <a:avLst/>
          </a:prstGeom>
          <a:noFill/>
          <a:ln w="9525">
            <a:noFill/>
            <a:miter lim="800000"/>
            <a:headEnd/>
            <a:tailEnd/>
          </a:ln>
        </p:spPr>
        <p:txBody>
          <a:bodyPr wrap="square" lIns="95764" tIns="47883" rIns="95764" bIns="47883">
            <a:spAutoFit/>
          </a:bodyPr>
          <a:lstStyle/>
          <a:p>
            <a:pPr defTabSz="957263"/>
            <a:r>
              <a:rPr lang="en-GB" sz="300" baseline="0"/>
              <a:t>Lepimectin</a:t>
            </a:r>
            <a:endParaRPr lang="en-US" sz="300" baseline="0" dirty="0"/>
          </a:p>
        </p:txBody>
      </p:sp>
      <p:sp>
        <p:nvSpPr>
          <p:cNvPr id="833" name="Text Box 411">
            <a:extLst>
              <a:ext uri="{FF2B5EF4-FFF2-40B4-BE49-F238E27FC236}">
                <a16:creationId xmlns:a16="http://schemas.microsoft.com/office/drawing/2014/main" id="{2BD063A1-39C4-2D44-96FC-BFEE57E337C6}"/>
              </a:ext>
            </a:extLst>
          </p:cNvPr>
          <p:cNvSpPr txBox="1">
            <a:spLocks noChangeArrowheads="1"/>
          </p:cNvSpPr>
          <p:nvPr/>
        </p:nvSpPr>
        <p:spPr bwMode="auto">
          <a:xfrm>
            <a:off x="1609891" y="3875972"/>
            <a:ext cx="490856" cy="142868"/>
          </a:xfrm>
          <a:prstGeom prst="rect">
            <a:avLst/>
          </a:prstGeom>
          <a:noFill/>
          <a:ln w="9525">
            <a:noFill/>
            <a:miter lim="800000"/>
            <a:headEnd/>
            <a:tailEnd/>
          </a:ln>
        </p:spPr>
        <p:txBody>
          <a:bodyPr wrap="square" lIns="95764" tIns="47883" rIns="95764" bIns="47883">
            <a:spAutoFit/>
          </a:bodyPr>
          <a:lstStyle/>
          <a:p>
            <a:pPr defTabSz="957263"/>
            <a:r>
              <a:rPr lang="en-GB" sz="300" baseline="0"/>
              <a:t>Abamectin R1 =</a:t>
            </a:r>
            <a:endParaRPr lang="en-US" sz="300" baseline="0" dirty="0"/>
          </a:p>
        </p:txBody>
      </p:sp>
      <p:sp>
        <p:nvSpPr>
          <p:cNvPr id="834" name="Text Box 411">
            <a:extLst>
              <a:ext uri="{FF2B5EF4-FFF2-40B4-BE49-F238E27FC236}">
                <a16:creationId xmlns:a16="http://schemas.microsoft.com/office/drawing/2014/main" id="{B7D66623-3EFE-D64F-9832-39ABBDFA2DD4}"/>
              </a:ext>
            </a:extLst>
          </p:cNvPr>
          <p:cNvSpPr txBox="1">
            <a:spLocks noChangeArrowheads="1"/>
          </p:cNvSpPr>
          <p:nvPr/>
        </p:nvSpPr>
        <p:spPr bwMode="auto">
          <a:xfrm>
            <a:off x="1609883" y="4133143"/>
            <a:ext cx="464664" cy="189034"/>
          </a:xfrm>
          <a:prstGeom prst="rect">
            <a:avLst/>
          </a:prstGeom>
          <a:noFill/>
          <a:ln w="9525">
            <a:noFill/>
            <a:miter lim="800000"/>
            <a:headEnd/>
            <a:tailEnd/>
          </a:ln>
        </p:spPr>
        <p:txBody>
          <a:bodyPr wrap="square" lIns="95764" tIns="47883" rIns="95764" bIns="47883">
            <a:spAutoFit/>
          </a:bodyPr>
          <a:lstStyle/>
          <a:p>
            <a:pPr defTabSz="957263"/>
            <a:r>
              <a:rPr lang="en-GB" sz="300" baseline="0" dirty="0" err="1"/>
              <a:t>Emamectin</a:t>
            </a:r>
            <a:r>
              <a:rPr lang="en-GB" sz="300" baseline="0" dirty="0"/>
              <a:t> benzoate R1 =</a:t>
            </a:r>
            <a:endParaRPr lang="en-US" sz="300" baseline="0" dirty="0"/>
          </a:p>
        </p:txBody>
      </p:sp>
      <p:sp>
        <p:nvSpPr>
          <p:cNvPr id="835" name="TextBox 834">
            <a:extLst>
              <a:ext uri="{FF2B5EF4-FFF2-40B4-BE49-F238E27FC236}">
                <a16:creationId xmlns:a16="http://schemas.microsoft.com/office/drawing/2014/main" id="{95AB69D0-AE86-A742-B77B-03E45453AE1F}"/>
              </a:ext>
            </a:extLst>
          </p:cNvPr>
          <p:cNvSpPr txBox="1"/>
          <p:nvPr/>
        </p:nvSpPr>
        <p:spPr>
          <a:xfrm>
            <a:off x="679851" y="4114992"/>
            <a:ext cx="513800" cy="153888"/>
          </a:xfrm>
          <a:prstGeom prst="rect">
            <a:avLst/>
          </a:prstGeom>
          <a:noFill/>
        </p:spPr>
        <p:txBody>
          <a:bodyPr wrap="square" rtlCol="0">
            <a:spAutoFit/>
          </a:bodyPr>
          <a:lstStyle/>
          <a:p>
            <a:r>
              <a:rPr lang="en-US" sz="300" dirty="0"/>
              <a:t>major component R = H</a:t>
            </a:r>
          </a:p>
          <a:p>
            <a:r>
              <a:rPr lang="en-US" sz="300" dirty="0"/>
              <a:t>minor component R = CH</a:t>
            </a:r>
            <a:r>
              <a:rPr lang="en-US" sz="240" baseline="-46000" dirty="0"/>
              <a:t>3</a:t>
            </a:r>
          </a:p>
        </p:txBody>
      </p:sp>
      <p:sp>
        <p:nvSpPr>
          <p:cNvPr id="836" name="TextBox 835">
            <a:extLst>
              <a:ext uri="{FF2B5EF4-FFF2-40B4-BE49-F238E27FC236}">
                <a16:creationId xmlns:a16="http://schemas.microsoft.com/office/drawing/2014/main" id="{375FB9F9-89DD-1248-9720-98B9C0093884}"/>
              </a:ext>
            </a:extLst>
          </p:cNvPr>
          <p:cNvSpPr txBox="1"/>
          <p:nvPr/>
        </p:nvSpPr>
        <p:spPr>
          <a:xfrm>
            <a:off x="225478" y="3906877"/>
            <a:ext cx="651912" cy="147733"/>
          </a:xfrm>
          <a:prstGeom prst="rect">
            <a:avLst/>
          </a:prstGeom>
          <a:noFill/>
        </p:spPr>
        <p:txBody>
          <a:bodyPr wrap="square" rtlCol="0">
            <a:spAutoFit/>
          </a:bodyPr>
          <a:lstStyle/>
          <a:p>
            <a:r>
              <a:rPr lang="en-US" sz="270" dirty="0"/>
              <a:t>major component R = H, 5,6 single</a:t>
            </a:r>
          </a:p>
          <a:p>
            <a:r>
              <a:rPr lang="en-US" sz="270" dirty="0"/>
              <a:t>minor component R = CH</a:t>
            </a:r>
            <a:r>
              <a:rPr lang="en-US" sz="230" baseline="-46000" dirty="0"/>
              <a:t>3</a:t>
            </a:r>
            <a:r>
              <a:rPr lang="en-US" sz="270" baseline="-46000" dirty="0"/>
              <a:t>, </a:t>
            </a:r>
            <a:r>
              <a:rPr lang="en-US" sz="270" dirty="0"/>
              <a:t>5,6 double</a:t>
            </a:r>
          </a:p>
        </p:txBody>
      </p:sp>
      <p:sp>
        <p:nvSpPr>
          <p:cNvPr id="837" name="AutoShape 86">
            <a:extLst>
              <a:ext uri="{FF2B5EF4-FFF2-40B4-BE49-F238E27FC236}">
                <a16:creationId xmlns:a16="http://schemas.microsoft.com/office/drawing/2014/main" id="{7A5989C1-387F-594E-BD58-51035F5BEBFB}"/>
              </a:ext>
            </a:extLst>
          </p:cNvPr>
          <p:cNvSpPr>
            <a:spLocks noChangeArrowheads="1"/>
          </p:cNvSpPr>
          <p:nvPr/>
        </p:nvSpPr>
        <p:spPr bwMode="auto">
          <a:xfrm>
            <a:off x="739774" y="142138"/>
            <a:ext cx="1406413" cy="1254431"/>
          </a:xfrm>
          <a:prstGeom prst="roundRect">
            <a:avLst>
              <a:gd name="adj" fmla="val 8177"/>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p:spPr>
        <p:txBody>
          <a:bodyPr wrap="none" anchor="ctr"/>
          <a:lstStyle/>
          <a:p>
            <a:pPr marL="180975" indent="-180975"/>
            <a:endParaRPr lang="en-GB" dirty="0"/>
          </a:p>
          <a:p>
            <a:pPr marL="180975" indent="-180975"/>
            <a:endParaRPr lang="en-GB" dirty="0"/>
          </a:p>
        </p:txBody>
      </p:sp>
      <p:sp>
        <p:nvSpPr>
          <p:cNvPr id="838" name="Text Box 293">
            <a:extLst>
              <a:ext uri="{FF2B5EF4-FFF2-40B4-BE49-F238E27FC236}">
                <a16:creationId xmlns:a16="http://schemas.microsoft.com/office/drawing/2014/main" id="{1E1F4640-22F5-C64F-B9BE-5BCB21F955E1}"/>
              </a:ext>
            </a:extLst>
          </p:cNvPr>
          <p:cNvSpPr txBox="1">
            <a:spLocks noChangeArrowheads="1"/>
          </p:cNvSpPr>
          <p:nvPr/>
        </p:nvSpPr>
        <p:spPr bwMode="auto">
          <a:xfrm>
            <a:off x="674484" y="1070063"/>
            <a:ext cx="666285" cy="219812"/>
          </a:xfrm>
          <a:prstGeom prst="rect">
            <a:avLst/>
          </a:prstGeom>
          <a:noFill/>
          <a:ln w="9525">
            <a:noFill/>
            <a:miter lim="800000"/>
            <a:headEnd/>
            <a:tailEnd/>
          </a:ln>
        </p:spPr>
        <p:txBody>
          <a:bodyPr wrap="none" lIns="95764" tIns="47883" rIns="95764" bIns="47883">
            <a:spAutoFit/>
          </a:bodyPr>
          <a:lstStyle/>
          <a:p>
            <a:pPr defTabSz="957263"/>
            <a:r>
              <a:rPr lang="en-GB" sz="400" baseline="0" dirty="0"/>
              <a:t>1B</a:t>
            </a:r>
          </a:p>
          <a:p>
            <a:pPr defTabSz="957263"/>
            <a:r>
              <a:rPr lang="en-GB" sz="400" baseline="0" dirty="0"/>
              <a:t> Organophosphates</a:t>
            </a:r>
            <a:endParaRPr lang="en-US" sz="400" baseline="0" dirty="0"/>
          </a:p>
        </p:txBody>
      </p:sp>
      <p:sp>
        <p:nvSpPr>
          <p:cNvPr id="841" name="AutoShape 344">
            <a:extLst>
              <a:ext uri="{FF2B5EF4-FFF2-40B4-BE49-F238E27FC236}">
                <a16:creationId xmlns:a16="http://schemas.microsoft.com/office/drawing/2014/main" id="{6450C586-F8AF-FA4E-81D4-6DD222822E89}"/>
              </a:ext>
            </a:extLst>
          </p:cNvPr>
          <p:cNvSpPr>
            <a:spLocks noChangeArrowheads="1"/>
          </p:cNvSpPr>
          <p:nvPr/>
        </p:nvSpPr>
        <p:spPr bwMode="auto">
          <a:xfrm>
            <a:off x="1209669" y="958334"/>
            <a:ext cx="485775" cy="357187"/>
          </a:xfrm>
          <a:prstGeom prst="hexagon">
            <a:avLst>
              <a:gd name="adj" fmla="val 3400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844" name="AutoShape 350">
            <a:extLst>
              <a:ext uri="{FF2B5EF4-FFF2-40B4-BE49-F238E27FC236}">
                <a16:creationId xmlns:a16="http://schemas.microsoft.com/office/drawing/2014/main" id="{ECA792C5-8CFC-C042-A8E9-D58C505CC4FF}"/>
              </a:ext>
            </a:extLst>
          </p:cNvPr>
          <p:cNvSpPr>
            <a:spLocks noChangeArrowheads="1"/>
          </p:cNvSpPr>
          <p:nvPr/>
        </p:nvSpPr>
        <p:spPr bwMode="auto">
          <a:xfrm>
            <a:off x="845337" y="778946"/>
            <a:ext cx="484187" cy="357188"/>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851" name="Text Box 292">
            <a:extLst>
              <a:ext uri="{FF2B5EF4-FFF2-40B4-BE49-F238E27FC236}">
                <a16:creationId xmlns:a16="http://schemas.microsoft.com/office/drawing/2014/main" id="{4E1F5F7B-0879-244E-A429-7112DBC46072}"/>
              </a:ext>
            </a:extLst>
          </p:cNvPr>
          <p:cNvSpPr txBox="1">
            <a:spLocks noChangeArrowheads="1"/>
          </p:cNvSpPr>
          <p:nvPr/>
        </p:nvSpPr>
        <p:spPr bwMode="auto">
          <a:xfrm>
            <a:off x="1209366" y="315874"/>
            <a:ext cx="593774" cy="219812"/>
          </a:xfrm>
          <a:prstGeom prst="rect">
            <a:avLst/>
          </a:prstGeom>
          <a:noFill/>
          <a:ln w="9525">
            <a:noFill/>
            <a:miter lim="800000"/>
            <a:headEnd/>
            <a:tailEnd/>
          </a:ln>
        </p:spPr>
        <p:txBody>
          <a:bodyPr wrap="square" lIns="95764" tIns="47883" rIns="95764" bIns="47883">
            <a:spAutoFit/>
          </a:bodyPr>
          <a:lstStyle/>
          <a:p>
            <a:pPr defTabSz="957263"/>
            <a:r>
              <a:rPr lang="en-GB" sz="400" baseline="0" dirty="0">
                <a:solidFill>
                  <a:srgbClr val="000000"/>
                </a:solidFill>
              </a:rPr>
              <a:t>1A</a:t>
            </a:r>
          </a:p>
          <a:p>
            <a:pPr defTabSz="957263"/>
            <a:r>
              <a:rPr lang="en-GB" sz="400" baseline="0" dirty="0">
                <a:solidFill>
                  <a:srgbClr val="000000"/>
                </a:solidFill>
              </a:rPr>
              <a:t>Carbamates</a:t>
            </a:r>
            <a:endParaRPr lang="en-US" sz="400" baseline="0" dirty="0">
              <a:solidFill>
                <a:srgbClr val="000000"/>
              </a:solidFill>
            </a:endParaRPr>
          </a:p>
        </p:txBody>
      </p:sp>
      <p:sp>
        <p:nvSpPr>
          <p:cNvPr id="854" name="AutoShape 335">
            <a:extLst>
              <a:ext uri="{FF2B5EF4-FFF2-40B4-BE49-F238E27FC236}">
                <a16:creationId xmlns:a16="http://schemas.microsoft.com/office/drawing/2014/main" id="{3B32EA4A-5073-0D4B-9CE8-639D6BD1215A}"/>
              </a:ext>
            </a:extLst>
          </p:cNvPr>
          <p:cNvSpPr>
            <a:spLocks noChangeArrowheads="1"/>
          </p:cNvSpPr>
          <p:nvPr/>
        </p:nvSpPr>
        <p:spPr bwMode="auto">
          <a:xfrm>
            <a:off x="1206314" y="522711"/>
            <a:ext cx="484188" cy="357187"/>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857" name="AutoShape 339">
            <a:extLst>
              <a:ext uri="{FF2B5EF4-FFF2-40B4-BE49-F238E27FC236}">
                <a16:creationId xmlns:a16="http://schemas.microsoft.com/office/drawing/2014/main" id="{A26066AB-94EE-1F4F-A72F-DCBCD04C19A6}"/>
              </a:ext>
            </a:extLst>
          </p:cNvPr>
          <p:cNvSpPr>
            <a:spLocks noChangeArrowheads="1"/>
          </p:cNvSpPr>
          <p:nvPr/>
        </p:nvSpPr>
        <p:spPr bwMode="auto">
          <a:xfrm>
            <a:off x="1569058" y="342530"/>
            <a:ext cx="485775" cy="357187"/>
          </a:xfrm>
          <a:prstGeom prst="hexagon">
            <a:avLst>
              <a:gd name="adj" fmla="val 3400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858" name="AutoShape 340">
            <a:extLst>
              <a:ext uri="{FF2B5EF4-FFF2-40B4-BE49-F238E27FC236}">
                <a16:creationId xmlns:a16="http://schemas.microsoft.com/office/drawing/2014/main" id="{FBA22F91-2FBC-4A4E-BF6E-AC50B73B0913}"/>
              </a:ext>
            </a:extLst>
          </p:cNvPr>
          <p:cNvSpPr>
            <a:spLocks noChangeArrowheads="1"/>
          </p:cNvSpPr>
          <p:nvPr/>
        </p:nvSpPr>
        <p:spPr bwMode="auto">
          <a:xfrm>
            <a:off x="839602" y="345440"/>
            <a:ext cx="484187" cy="357188"/>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866" name="Text Box 290">
            <a:extLst>
              <a:ext uri="{FF2B5EF4-FFF2-40B4-BE49-F238E27FC236}">
                <a16:creationId xmlns:a16="http://schemas.microsoft.com/office/drawing/2014/main" id="{BEE19806-0A1B-CF4C-B2AD-D8469EB95DA1}"/>
              </a:ext>
            </a:extLst>
          </p:cNvPr>
          <p:cNvSpPr txBox="1">
            <a:spLocks noChangeArrowheads="1"/>
          </p:cNvSpPr>
          <p:nvPr/>
        </p:nvSpPr>
        <p:spPr bwMode="auto">
          <a:xfrm>
            <a:off x="694272" y="125801"/>
            <a:ext cx="1578321" cy="219812"/>
          </a:xfrm>
          <a:prstGeom prst="rect">
            <a:avLst/>
          </a:prstGeom>
          <a:noFill/>
          <a:ln w="9525" algn="ctr">
            <a:noFill/>
            <a:miter lim="800000"/>
            <a:headEnd/>
            <a:tailEnd/>
          </a:ln>
        </p:spPr>
        <p:txBody>
          <a:bodyPr wrap="square" lIns="95764" tIns="47883" rIns="95764" bIns="47883">
            <a:spAutoFit/>
          </a:bodyPr>
          <a:lstStyle>
            <a:defPPr>
              <a:defRPr lang="en-US"/>
            </a:defPPr>
            <a:lvl1pPr defTabSz="957263">
              <a:defRPr sz="450" b="1" baseline="0">
                <a:solidFill>
                  <a:schemeClr val="bg1"/>
                </a:solidFill>
              </a:defRPr>
            </a:lvl1pPr>
          </a:lstStyle>
          <a:p>
            <a:r>
              <a:rPr lang="en-GB" dirty="0">
                <a:solidFill>
                  <a:schemeClr val="tx1"/>
                </a:solidFill>
              </a:rPr>
              <a:t>Group 1: Acetylcholinesterase (AChE) inhibitors </a:t>
            </a:r>
            <a:r>
              <a:rPr lang="en-GB" sz="350" b="0" dirty="0">
                <a:solidFill>
                  <a:schemeClr val="tx1"/>
                </a:solidFill>
              </a:rPr>
              <a:t>(Only representatives actives of the groups are shown)</a:t>
            </a:r>
            <a:endParaRPr lang="en-US" sz="350" b="0" dirty="0">
              <a:solidFill>
                <a:schemeClr val="tx1"/>
              </a:solidFill>
            </a:endParaRPr>
          </a:p>
        </p:txBody>
      </p:sp>
      <p:sp>
        <p:nvSpPr>
          <p:cNvPr id="867" name="AutoShape 348">
            <a:extLst>
              <a:ext uri="{FF2B5EF4-FFF2-40B4-BE49-F238E27FC236}">
                <a16:creationId xmlns:a16="http://schemas.microsoft.com/office/drawing/2014/main" id="{3F14EA28-83A3-954A-9868-BD6C49D3B4A4}"/>
              </a:ext>
            </a:extLst>
          </p:cNvPr>
          <p:cNvSpPr>
            <a:spLocks noChangeArrowheads="1"/>
          </p:cNvSpPr>
          <p:nvPr/>
        </p:nvSpPr>
        <p:spPr bwMode="auto">
          <a:xfrm>
            <a:off x="1574000" y="778153"/>
            <a:ext cx="484188" cy="357187"/>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graphicFrame>
        <p:nvGraphicFramePr>
          <p:cNvPr id="895" name="Object 2">
            <a:extLst>
              <a:ext uri="{FF2B5EF4-FFF2-40B4-BE49-F238E27FC236}">
                <a16:creationId xmlns:a16="http://schemas.microsoft.com/office/drawing/2014/main" id="{6F7B544E-2D3F-874B-94C3-9AED99D7EBBC}"/>
              </a:ext>
            </a:extLst>
          </p:cNvPr>
          <p:cNvGraphicFramePr>
            <a:graphicFrameLocks noChangeAspect="1"/>
          </p:cNvGraphicFramePr>
          <p:nvPr>
            <p:extLst>
              <p:ext uri="{D42A27DB-BD31-4B8C-83A1-F6EECF244321}">
                <p14:modId xmlns:p14="http://schemas.microsoft.com/office/powerpoint/2010/main" val="3117867688"/>
              </p:ext>
            </p:extLst>
          </p:nvPr>
        </p:nvGraphicFramePr>
        <p:xfrm>
          <a:off x="2032524" y="3992282"/>
          <a:ext cx="369054" cy="236536"/>
        </p:xfrm>
        <a:graphic>
          <a:graphicData uri="http://schemas.openxmlformats.org/presentationml/2006/ole">
            <mc:AlternateContent xmlns:mc="http://schemas.openxmlformats.org/markup-compatibility/2006">
              <mc:Choice xmlns:v="urn:schemas-microsoft-com:vml" Requires="v">
                <p:oleObj name="CS ChemDraw Drawing" r:id="rId152" imgW="5283470" imgH="3385868" progId="ChemDraw.Document.6.0">
                  <p:embed/>
                </p:oleObj>
              </mc:Choice>
              <mc:Fallback>
                <p:oleObj name="CS ChemDraw Drawing" r:id="rId152" imgW="5283470" imgH="3385868" progId="ChemDraw.Document.6.0">
                  <p:embed/>
                  <p:pic>
                    <p:nvPicPr>
                      <p:cNvPr id="895" name="Object 2">
                        <a:extLst>
                          <a:ext uri="{FF2B5EF4-FFF2-40B4-BE49-F238E27FC236}">
                            <a16:creationId xmlns:a16="http://schemas.microsoft.com/office/drawing/2014/main" id="{6F7B544E-2D3F-874B-94C3-9AED99D7EBBC}"/>
                          </a:ext>
                        </a:extLst>
                      </p:cNvPr>
                      <p:cNvPicPr>
                        <a:picLocks noChangeAspect="1" noChangeArrowheads="1"/>
                      </p:cNvPicPr>
                      <p:nvPr/>
                    </p:nvPicPr>
                    <p:blipFill>
                      <a:blip r:embed="rId153"/>
                      <a:srcRect/>
                      <a:stretch>
                        <a:fillRect/>
                      </a:stretch>
                    </p:blipFill>
                    <p:spPr bwMode="auto">
                      <a:xfrm>
                        <a:off x="2032524" y="3992282"/>
                        <a:ext cx="369054" cy="236536"/>
                      </a:xfrm>
                      <a:prstGeom prst="rect">
                        <a:avLst/>
                      </a:prstGeom>
                      <a:noFill/>
                      <a:ln>
                        <a:noFill/>
                      </a:ln>
                      <a:effectLst/>
                    </p:spPr>
                  </p:pic>
                </p:oleObj>
              </mc:Fallback>
            </mc:AlternateContent>
          </a:graphicData>
        </a:graphic>
      </p:graphicFrame>
      <p:sp>
        <p:nvSpPr>
          <p:cNvPr id="902" name="TextBox 901">
            <a:extLst>
              <a:ext uri="{FF2B5EF4-FFF2-40B4-BE49-F238E27FC236}">
                <a16:creationId xmlns:a16="http://schemas.microsoft.com/office/drawing/2014/main" id="{37703746-B635-0F4C-86C5-E3D8760A3BF4}"/>
              </a:ext>
            </a:extLst>
          </p:cNvPr>
          <p:cNvSpPr txBox="1"/>
          <p:nvPr/>
        </p:nvSpPr>
        <p:spPr>
          <a:xfrm>
            <a:off x="7935739" y="3507660"/>
            <a:ext cx="869264" cy="276999"/>
          </a:xfrm>
          <a:prstGeom prst="rect">
            <a:avLst/>
          </a:prstGeom>
          <a:noFill/>
        </p:spPr>
        <p:txBody>
          <a:bodyPr wrap="square" rtlCol="0">
            <a:spAutoFit/>
          </a:bodyPr>
          <a:lstStyle/>
          <a:p>
            <a:r>
              <a:rPr lang="en-GB" sz="400" baseline="0" dirty="0"/>
              <a:t>31 </a:t>
            </a:r>
            <a:r>
              <a:rPr lang="en-GB" sz="400" baseline="0" dirty="0" err="1"/>
              <a:t>Granuloviruses</a:t>
            </a:r>
            <a:endParaRPr lang="en-GB" sz="400" baseline="0" dirty="0"/>
          </a:p>
          <a:p>
            <a:r>
              <a:rPr lang="en-GB" sz="400" baseline="0" dirty="0"/>
              <a:t>&amp; </a:t>
            </a:r>
            <a:r>
              <a:rPr lang="en-GB" sz="400" baseline="0" dirty="0" err="1"/>
              <a:t>Nucleopolyhedroviruses</a:t>
            </a:r>
            <a:endParaRPr lang="en-GB" sz="400" baseline="0" dirty="0"/>
          </a:p>
          <a:p>
            <a:endParaRPr lang="en-GB" sz="400" baseline="0" dirty="0"/>
          </a:p>
        </p:txBody>
      </p:sp>
      <p:sp>
        <p:nvSpPr>
          <p:cNvPr id="903" name="Text Box 824">
            <a:extLst>
              <a:ext uri="{FF2B5EF4-FFF2-40B4-BE49-F238E27FC236}">
                <a16:creationId xmlns:a16="http://schemas.microsoft.com/office/drawing/2014/main" id="{687C2E49-FD8B-4748-A136-5CC7316F184F}"/>
              </a:ext>
            </a:extLst>
          </p:cNvPr>
          <p:cNvSpPr txBox="1">
            <a:spLocks noChangeArrowheads="1"/>
          </p:cNvSpPr>
          <p:nvPr/>
        </p:nvSpPr>
        <p:spPr bwMode="auto">
          <a:xfrm>
            <a:off x="6583108" y="3525418"/>
            <a:ext cx="616120" cy="219812"/>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30 </a:t>
            </a:r>
            <a:r>
              <a:rPr lang="en-GB" sz="400" baseline="0" dirty="0" err="1"/>
              <a:t>Isoxazolines</a:t>
            </a:r>
            <a:endParaRPr lang="en-GB" sz="400" baseline="0" dirty="0"/>
          </a:p>
          <a:p>
            <a:pPr defTabSz="957263"/>
            <a:r>
              <a:rPr lang="en-GB" sz="400" baseline="0" dirty="0"/>
              <a:t>&amp; Meta-diamides</a:t>
            </a:r>
            <a:endParaRPr lang="en-US" sz="400" baseline="0" dirty="0"/>
          </a:p>
        </p:txBody>
      </p:sp>
      <p:graphicFrame>
        <p:nvGraphicFramePr>
          <p:cNvPr id="558" name="Object 557">
            <a:extLst>
              <a:ext uri="{FF2B5EF4-FFF2-40B4-BE49-F238E27FC236}">
                <a16:creationId xmlns:a16="http://schemas.microsoft.com/office/drawing/2014/main" id="{3A8D8844-12D1-6942-A5A3-50BAD65D8C6B}"/>
              </a:ext>
            </a:extLst>
          </p:cNvPr>
          <p:cNvGraphicFramePr>
            <a:graphicFrameLocks noChangeAspect="1"/>
          </p:cNvGraphicFramePr>
          <p:nvPr>
            <p:extLst>
              <p:ext uri="{D42A27DB-BD31-4B8C-83A1-F6EECF244321}">
                <p14:modId xmlns:p14="http://schemas.microsoft.com/office/powerpoint/2010/main" val="167858784"/>
              </p:ext>
            </p:extLst>
          </p:nvPr>
        </p:nvGraphicFramePr>
        <p:xfrm>
          <a:off x="4357023" y="1616616"/>
          <a:ext cx="323120" cy="297553"/>
        </p:xfrm>
        <a:graphic>
          <a:graphicData uri="http://schemas.openxmlformats.org/presentationml/2006/ole">
            <mc:AlternateContent xmlns:mc="http://schemas.openxmlformats.org/markup-compatibility/2006">
              <mc:Choice xmlns:v="urn:schemas-microsoft-com:vml" Requires="v">
                <p:oleObj name="CS ChemDraw Drawing" r:id="rId154" imgW="4493909" imgH="4138792" progId="ChemDraw.Document.6.0">
                  <p:embed/>
                </p:oleObj>
              </mc:Choice>
              <mc:Fallback>
                <p:oleObj name="CS ChemDraw Drawing" r:id="rId154" imgW="4493909" imgH="4138792" progId="ChemDraw.Document.6.0">
                  <p:embed/>
                  <p:pic>
                    <p:nvPicPr>
                      <p:cNvPr id="558" name="Object 557">
                        <a:extLst>
                          <a:ext uri="{FF2B5EF4-FFF2-40B4-BE49-F238E27FC236}">
                            <a16:creationId xmlns:a16="http://schemas.microsoft.com/office/drawing/2014/main" id="{3A8D8844-12D1-6942-A5A3-50BAD65D8C6B}"/>
                          </a:ext>
                        </a:extLst>
                      </p:cNvPr>
                      <p:cNvPicPr/>
                      <p:nvPr/>
                    </p:nvPicPr>
                    <p:blipFill>
                      <a:blip r:embed="rId155"/>
                      <a:stretch>
                        <a:fillRect/>
                      </a:stretch>
                    </p:blipFill>
                    <p:spPr>
                      <a:xfrm>
                        <a:off x="4357023" y="1616616"/>
                        <a:ext cx="323120" cy="297553"/>
                      </a:xfrm>
                      <a:prstGeom prst="rect">
                        <a:avLst/>
                      </a:prstGeom>
                    </p:spPr>
                  </p:pic>
                </p:oleObj>
              </mc:Fallback>
            </mc:AlternateContent>
          </a:graphicData>
        </a:graphic>
      </p:graphicFrame>
      <p:sp>
        <p:nvSpPr>
          <p:cNvPr id="563" name="AutoShape 86">
            <a:extLst>
              <a:ext uri="{FF2B5EF4-FFF2-40B4-BE49-F238E27FC236}">
                <a16:creationId xmlns:a16="http://schemas.microsoft.com/office/drawing/2014/main" id="{C8E1F471-EE43-D048-937C-9FCEDA48C46B}"/>
              </a:ext>
            </a:extLst>
          </p:cNvPr>
          <p:cNvSpPr>
            <a:spLocks noChangeArrowheads="1"/>
          </p:cNvSpPr>
          <p:nvPr/>
        </p:nvSpPr>
        <p:spPr bwMode="auto">
          <a:xfrm>
            <a:off x="2206480" y="142137"/>
            <a:ext cx="1103654" cy="1254431"/>
          </a:xfrm>
          <a:prstGeom prst="roundRect">
            <a:avLst>
              <a:gd name="adj" fmla="val 10944"/>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p:spPr>
        <p:txBody>
          <a:bodyPr wrap="none" anchor="ctr"/>
          <a:lstStyle/>
          <a:p>
            <a:pPr marL="180975" indent="-180975"/>
            <a:endParaRPr lang="en-GB" dirty="0"/>
          </a:p>
          <a:p>
            <a:pPr marL="180975" indent="-180975"/>
            <a:endParaRPr lang="en-GB" dirty="0"/>
          </a:p>
        </p:txBody>
      </p:sp>
      <p:sp>
        <p:nvSpPr>
          <p:cNvPr id="620" name="Line 294">
            <a:extLst>
              <a:ext uri="{FF2B5EF4-FFF2-40B4-BE49-F238E27FC236}">
                <a16:creationId xmlns:a16="http://schemas.microsoft.com/office/drawing/2014/main" id="{77D7B0DD-2BF9-D242-88FB-7E0C611A3DCF}"/>
              </a:ext>
            </a:extLst>
          </p:cNvPr>
          <p:cNvSpPr>
            <a:spLocks noChangeShapeType="1"/>
          </p:cNvSpPr>
          <p:nvPr/>
        </p:nvSpPr>
        <p:spPr bwMode="auto">
          <a:xfrm>
            <a:off x="2821671" y="1006679"/>
            <a:ext cx="0" cy="225425"/>
          </a:xfrm>
          <a:prstGeom prst="line">
            <a:avLst/>
          </a:prstGeom>
          <a:noFill/>
          <a:ln w="9525">
            <a:noFill/>
            <a:round/>
            <a:headEnd/>
            <a:tailEnd/>
          </a:ln>
        </p:spPr>
        <p:txBody>
          <a:bodyPr/>
          <a:lstStyle/>
          <a:p>
            <a:endParaRPr lang="en-US" dirty="0"/>
          </a:p>
        </p:txBody>
      </p:sp>
      <p:sp>
        <p:nvSpPr>
          <p:cNvPr id="624" name="Text Box 300">
            <a:extLst>
              <a:ext uri="{FF2B5EF4-FFF2-40B4-BE49-F238E27FC236}">
                <a16:creationId xmlns:a16="http://schemas.microsoft.com/office/drawing/2014/main" id="{046C51AE-53C0-5740-8AE9-1B11370BC446}"/>
              </a:ext>
            </a:extLst>
          </p:cNvPr>
          <p:cNvSpPr txBox="1">
            <a:spLocks noChangeArrowheads="1"/>
          </p:cNvSpPr>
          <p:nvPr/>
        </p:nvSpPr>
        <p:spPr bwMode="auto">
          <a:xfrm>
            <a:off x="2287284" y="804459"/>
            <a:ext cx="996242" cy="158257"/>
          </a:xfrm>
          <a:prstGeom prst="rect">
            <a:avLst/>
          </a:prstGeom>
          <a:noFill/>
          <a:ln w="9525">
            <a:noFill/>
            <a:miter lim="800000"/>
            <a:headEnd/>
            <a:tailEnd/>
          </a:ln>
        </p:spPr>
        <p:txBody>
          <a:bodyPr wrap="square" lIns="95764" tIns="47883" rIns="95764" bIns="47883">
            <a:spAutoFit/>
          </a:bodyPr>
          <a:lstStyle/>
          <a:p>
            <a:pPr defTabSz="957263"/>
            <a:r>
              <a:rPr lang="en-GB" sz="400" baseline="0" dirty="0"/>
              <a:t>2B Phenylpyrazoles (Fiproles)</a:t>
            </a:r>
            <a:endParaRPr lang="en-US" sz="400" baseline="0" dirty="0"/>
          </a:p>
        </p:txBody>
      </p:sp>
      <p:sp>
        <p:nvSpPr>
          <p:cNvPr id="628" name="Rectangle 301">
            <a:extLst>
              <a:ext uri="{FF2B5EF4-FFF2-40B4-BE49-F238E27FC236}">
                <a16:creationId xmlns:a16="http://schemas.microsoft.com/office/drawing/2014/main" id="{94741783-85AA-A44D-9035-30EBE40CB37D}"/>
              </a:ext>
            </a:extLst>
          </p:cNvPr>
          <p:cNvSpPr>
            <a:spLocks noChangeArrowheads="1"/>
          </p:cNvSpPr>
          <p:nvPr/>
        </p:nvSpPr>
        <p:spPr bwMode="auto">
          <a:xfrm>
            <a:off x="2266909" y="306305"/>
            <a:ext cx="1088305" cy="158257"/>
          </a:xfrm>
          <a:prstGeom prst="rect">
            <a:avLst/>
          </a:prstGeom>
          <a:noFill/>
          <a:ln w="9525">
            <a:noFill/>
            <a:miter lim="800000"/>
            <a:headEnd/>
            <a:tailEnd/>
          </a:ln>
        </p:spPr>
        <p:txBody>
          <a:bodyPr wrap="square" lIns="95764" tIns="47883" rIns="95764" bIns="47883">
            <a:spAutoFit/>
          </a:bodyPr>
          <a:lstStyle/>
          <a:p>
            <a:pPr defTabSz="957263"/>
            <a:r>
              <a:rPr lang="en-GB" sz="400" baseline="0" dirty="0"/>
              <a:t>2A </a:t>
            </a:r>
            <a:r>
              <a:rPr lang="en-GB" sz="400" baseline="0" dirty="0" err="1"/>
              <a:t>Cyclodiene</a:t>
            </a:r>
            <a:r>
              <a:rPr lang="en-GB" sz="400" baseline="0" dirty="0"/>
              <a:t> Organochlorines</a:t>
            </a:r>
            <a:endParaRPr lang="en-US" sz="400" baseline="0" dirty="0"/>
          </a:p>
        </p:txBody>
      </p:sp>
      <p:sp>
        <p:nvSpPr>
          <p:cNvPr id="630" name="AutoShape 352">
            <a:extLst>
              <a:ext uri="{FF2B5EF4-FFF2-40B4-BE49-F238E27FC236}">
                <a16:creationId xmlns:a16="http://schemas.microsoft.com/office/drawing/2014/main" id="{ED6E7D45-0AE7-3C40-B597-7B806AA0AE58}"/>
              </a:ext>
            </a:extLst>
          </p:cNvPr>
          <p:cNvSpPr>
            <a:spLocks noChangeArrowheads="1"/>
          </p:cNvSpPr>
          <p:nvPr/>
        </p:nvSpPr>
        <p:spPr bwMode="auto">
          <a:xfrm>
            <a:off x="2715659" y="458191"/>
            <a:ext cx="485775" cy="357188"/>
          </a:xfrm>
          <a:prstGeom prst="hexagon">
            <a:avLst>
              <a:gd name="adj" fmla="val 3400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643" name="AutoShape 355">
            <a:extLst>
              <a:ext uri="{FF2B5EF4-FFF2-40B4-BE49-F238E27FC236}">
                <a16:creationId xmlns:a16="http://schemas.microsoft.com/office/drawing/2014/main" id="{371DB2DD-76F7-2B4D-A757-342D7E74DD20}"/>
              </a:ext>
            </a:extLst>
          </p:cNvPr>
          <p:cNvSpPr>
            <a:spLocks noChangeArrowheads="1"/>
          </p:cNvSpPr>
          <p:nvPr/>
        </p:nvSpPr>
        <p:spPr bwMode="auto">
          <a:xfrm>
            <a:off x="2230088" y="456937"/>
            <a:ext cx="484187" cy="357187"/>
          </a:xfrm>
          <a:prstGeom prst="hexagon">
            <a:avLst>
              <a:gd name="adj" fmla="val 33889"/>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880" name="AutoShape 356">
            <a:extLst>
              <a:ext uri="{FF2B5EF4-FFF2-40B4-BE49-F238E27FC236}">
                <a16:creationId xmlns:a16="http://schemas.microsoft.com/office/drawing/2014/main" id="{9F526A6A-04F9-5D49-8093-1EB2FEAE3AF9}"/>
              </a:ext>
            </a:extLst>
          </p:cNvPr>
          <p:cNvSpPr>
            <a:spLocks noChangeArrowheads="1"/>
          </p:cNvSpPr>
          <p:nvPr/>
        </p:nvSpPr>
        <p:spPr bwMode="auto">
          <a:xfrm>
            <a:off x="2713722" y="946354"/>
            <a:ext cx="485775" cy="357187"/>
          </a:xfrm>
          <a:prstGeom prst="hexagon">
            <a:avLst>
              <a:gd name="adj" fmla="val 3400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906" name="Text Box 393">
            <a:extLst>
              <a:ext uri="{FF2B5EF4-FFF2-40B4-BE49-F238E27FC236}">
                <a16:creationId xmlns:a16="http://schemas.microsoft.com/office/drawing/2014/main" id="{B6315BA3-FC7B-274D-9F74-1601BEE48613}"/>
              </a:ext>
            </a:extLst>
          </p:cNvPr>
          <p:cNvSpPr txBox="1">
            <a:spLocks noChangeArrowheads="1"/>
          </p:cNvSpPr>
          <p:nvPr/>
        </p:nvSpPr>
        <p:spPr bwMode="auto">
          <a:xfrm>
            <a:off x="2279301" y="692935"/>
            <a:ext cx="401637" cy="141287"/>
          </a:xfrm>
          <a:prstGeom prst="rect">
            <a:avLst/>
          </a:prstGeom>
          <a:noFill/>
          <a:ln w="9525">
            <a:noFill/>
            <a:miter lim="800000"/>
            <a:headEnd/>
            <a:tailEnd/>
          </a:ln>
        </p:spPr>
        <p:txBody>
          <a:bodyPr lIns="95764" tIns="47883" rIns="95764" bIns="47883">
            <a:spAutoFit/>
          </a:bodyPr>
          <a:lstStyle/>
          <a:p>
            <a:pPr defTabSz="957263"/>
            <a:r>
              <a:rPr lang="en-GB" sz="300" baseline="0" dirty="0"/>
              <a:t>Chlordane</a:t>
            </a:r>
            <a:endParaRPr lang="en-US" sz="300" baseline="0" dirty="0"/>
          </a:p>
        </p:txBody>
      </p:sp>
      <p:sp>
        <p:nvSpPr>
          <p:cNvPr id="909" name="Text Box 395">
            <a:extLst>
              <a:ext uri="{FF2B5EF4-FFF2-40B4-BE49-F238E27FC236}">
                <a16:creationId xmlns:a16="http://schemas.microsoft.com/office/drawing/2014/main" id="{4D7B9049-A608-D444-B58B-36033C6A7AD8}"/>
              </a:ext>
            </a:extLst>
          </p:cNvPr>
          <p:cNvSpPr txBox="1">
            <a:spLocks noChangeArrowheads="1"/>
          </p:cNvSpPr>
          <p:nvPr/>
        </p:nvSpPr>
        <p:spPr bwMode="auto">
          <a:xfrm>
            <a:off x="2774398" y="681554"/>
            <a:ext cx="377825" cy="141287"/>
          </a:xfrm>
          <a:prstGeom prst="rect">
            <a:avLst/>
          </a:prstGeom>
          <a:noFill/>
          <a:ln w="9525">
            <a:noFill/>
            <a:miter lim="800000"/>
            <a:headEnd/>
            <a:tailEnd/>
          </a:ln>
        </p:spPr>
        <p:txBody>
          <a:bodyPr wrap="none" lIns="95764" tIns="47883" rIns="95764" bIns="47883">
            <a:spAutoFit/>
          </a:bodyPr>
          <a:lstStyle/>
          <a:p>
            <a:pPr defTabSz="957263"/>
            <a:r>
              <a:rPr lang="en-GB" sz="300" baseline="0" dirty="0"/>
              <a:t>Endosulfan</a:t>
            </a:r>
            <a:endParaRPr lang="en-US" sz="300" baseline="0" dirty="0"/>
          </a:p>
        </p:txBody>
      </p:sp>
      <p:sp>
        <p:nvSpPr>
          <p:cNvPr id="910" name="Text Box 440">
            <a:extLst>
              <a:ext uri="{FF2B5EF4-FFF2-40B4-BE49-F238E27FC236}">
                <a16:creationId xmlns:a16="http://schemas.microsoft.com/office/drawing/2014/main" id="{77F8A0BE-03AB-3147-9A76-B70864F37E91}"/>
              </a:ext>
            </a:extLst>
          </p:cNvPr>
          <p:cNvSpPr txBox="1">
            <a:spLocks noChangeArrowheads="1"/>
          </p:cNvSpPr>
          <p:nvPr/>
        </p:nvSpPr>
        <p:spPr bwMode="auto">
          <a:xfrm>
            <a:off x="2912763" y="1109328"/>
            <a:ext cx="333375" cy="141287"/>
          </a:xfrm>
          <a:prstGeom prst="rect">
            <a:avLst/>
          </a:prstGeom>
          <a:noFill/>
          <a:ln w="9525">
            <a:noFill/>
            <a:miter lim="800000"/>
            <a:headEnd/>
            <a:tailEnd/>
          </a:ln>
        </p:spPr>
        <p:txBody>
          <a:bodyPr lIns="95764" tIns="47883" rIns="95764" bIns="47883">
            <a:spAutoFit/>
          </a:bodyPr>
          <a:lstStyle/>
          <a:p>
            <a:pPr defTabSz="957263"/>
            <a:r>
              <a:rPr lang="en-GB" sz="300" baseline="0" dirty="0"/>
              <a:t>Fipronil</a:t>
            </a:r>
            <a:endParaRPr lang="en-US" sz="300" baseline="0" dirty="0"/>
          </a:p>
        </p:txBody>
      </p:sp>
      <p:sp>
        <p:nvSpPr>
          <p:cNvPr id="911" name="AutoShape 849">
            <a:extLst>
              <a:ext uri="{FF2B5EF4-FFF2-40B4-BE49-F238E27FC236}">
                <a16:creationId xmlns:a16="http://schemas.microsoft.com/office/drawing/2014/main" id="{0477C4F2-C078-A545-83C9-0E255AF7DE8D}"/>
              </a:ext>
            </a:extLst>
          </p:cNvPr>
          <p:cNvSpPr>
            <a:spLocks noChangeArrowheads="1"/>
          </p:cNvSpPr>
          <p:nvPr/>
        </p:nvSpPr>
        <p:spPr bwMode="auto">
          <a:xfrm>
            <a:off x="2225133" y="944890"/>
            <a:ext cx="485775" cy="357187"/>
          </a:xfrm>
          <a:prstGeom prst="hexagon">
            <a:avLst>
              <a:gd name="adj" fmla="val 3400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912" name="Text Box 851">
            <a:extLst>
              <a:ext uri="{FF2B5EF4-FFF2-40B4-BE49-F238E27FC236}">
                <a16:creationId xmlns:a16="http://schemas.microsoft.com/office/drawing/2014/main" id="{0B0507BF-C8D9-5F43-8FEB-5574A51E79AE}"/>
              </a:ext>
            </a:extLst>
          </p:cNvPr>
          <p:cNvSpPr txBox="1">
            <a:spLocks noChangeArrowheads="1"/>
          </p:cNvSpPr>
          <p:nvPr/>
        </p:nvSpPr>
        <p:spPr bwMode="auto">
          <a:xfrm>
            <a:off x="2372146" y="1164681"/>
            <a:ext cx="369888" cy="141287"/>
          </a:xfrm>
          <a:prstGeom prst="rect">
            <a:avLst/>
          </a:prstGeom>
          <a:noFill/>
          <a:ln w="9525">
            <a:noFill/>
            <a:miter lim="800000"/>
            <a:headEnd/>
            <a:tailEnd/>
          </a:ln>
        </p:spPr>
        <p:txBody>
          <a:bodyPr lIns="95764" tIns="47883" rIns="95764" bIns="47883">
            <a:spAutoFit/>
          </a:bodyPr>
          <a:lstStyle/>
          <a:p>
            <a:pPr defTabSz="957263"/>
            <a:r>
              <a:rPr lang="en-GB" sz="300" baseline="0" dirty="0"/>
              <a:t>Ethiprole</a:t>
            </a:r>
            <a:endParaRPr lang="en-US" sz="300" baseline="0" dirty="0"/>
          </a:p>
        </p:txBody>
      </p:sp>
      <p:sp>
        <p:nvSpPr>
          <p:cNvPr id="913" name="Text Box 298">
            <a:extLst>
              <a:ext uri="{FF2B5EF4-FFF2-40B4-BE49-F238E27FC236}">
                <a16:creationId xmlns:a16="http://schemas.microsoft.com/office/drawing/2014/main" id="{19BFCA13-4FD1-3B4C-84B7-C45FE707C688}"/>
              </a:ext>
            </a:extLst>
          </p:cNvPr>
          <p:cNvSpPr txBox="1">
            <a:spLocks noChangeArrowheads="1"/>
          </p:cNvSpPr>
          <p:nvPr/>
        </p:nvSpPr>
        <p:spPr bwMode="auto">
          <a:xfrm>
            <a:off x="2201794" y="124823"/>
            <a:ext cx="1120694" cy="235201"/>
          </a:xfrm>
          <a:prstGeom prst="rect">
            <a:avLst/>
          </a:prstGeom>
          <a:noFill/>
          <a:ln w="9525" algn="ctr">
            <a:noFill/>
            <a:miter lim="800000"/>
            <a:headEnd/>
            <a:tailEnd/>
          </a:ln>
        </p:spPr>
        <p:txBody>
          <a:bodyPr wrap="square" lIns="95764" tIns="47883" rIns="95764" bIns="47883">
            <a:spAutoFit/>
          </a:bodyPr>
          <a:lstStyle/>
          <a:p>
            <a:pPr defTabSz="957263">
              <a:defRPr/>
            </a:pPr>
            <a:r>
              <a:rPr lang="en-GB" sz="450" b="1" baseline="0" dirty="0"/>
              <a:t>Group 2: GABA-gated chloride channel antagonists</a:t>
            </a:r>
            <a:endParaRPr lang="en-US" sz="450" b="1" baseline="0" dirty="0"/>
          </a:p>
        </p:txBody>
      </p:sp>
      <p:graphicFrame>
        <p:nvGraphicFramePr>
          <p:cNvPr id="914" name="Object 913">
            <a:extLst>
              <a:ext uri="{FF2B5EF4-FFF2-40B4-BE49-F238E27FC236}">
                <a16:creationId xmlns:a16="http://schemas.microsoft.com/office/drawing/2014/main" id="{7842126D-DB5D-3344-855A-F8DBD0EAD9A8}"/>
              </a:ext>
            </a:extLst>
          </p:cNvPr>
          <p:cNvGraphicFramePr>
            <a:graphicFrameLocks noChangeAspect="1"/>
          </p:cNvGraphicFramePr>
          <p:nvPr>
            <p:extLst>
              <p:ext uri="{D42A27DB-BD31-4B8C-83A1-F6EECF244321}">
                <p14:modId xmlns:p14="http://schemas.microsoft.com/office/powerpoint/2010/main" val="514479554"/>
              </p:ext>
            </p:extLst>
          </p:nvPr>
        </p:nvGraphicFramePr>
        <p:xfrm>
          <a:off x="2326373" y="477294"/>
          <a:ext cx="299691" cy="223236"/>
        </p:xfrm>
        <a:graphic>
          <a:graphicData uri="http://schemas.openxmlformats.org/presentationml/2006/ole">
            <mc:AlternateContent xmlns:mc="http://schemas.openxmlformats.org/markup-compatibility/2006">
              <mc:Choice xmlns:v="urn:schemas-microsoft-com:vml" Requires="v">
                <p:oleObj name="CS ChemDraw Drawing" r:id="rId156" imgW="2305315" imgH="1717200" progId="ChemDraw.Document.6.0">
                  <p:embed/>
                </p:oleObj>
              </mc:Choice>
              <mc:Fallback>
                <p:oleObj name="CS ChemDraw Drawing" r:id="rId156" imgW="2305315" imgH="1717200" progId="ChemDraw.Document.6.0">
                  <p:embed/>
                  <p:pic>
                    <p:nvPicPr>
                      <p:cNvPr id="914" name="Object 913">
                        <a:extLst>
                          <a:ext uri="{FF2B5EF4-FFF2-40B4-BE49-F238E27FC236}">
                            <a16:creationId xmlns:a16="http://schemas.microsoft.com/office/drawing/2014/main" id="{7842126D-DB5D-3344-855A-F8DBD0EAD9A8}"/>
                          </a:ext>
                        </a:extLst>
                      </p:cNvPr>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2326373" y="477294"/>
                        <a:ext cx="299691" cy="22323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15" name="Object 914">
            <a:extLst>
              <a:ext uri="{FF2B5EF4-FFF2-40B4-BE49-F238E27FC236}">
                <a16:creationId xmlns:a16="http://schemas.microsoft.com/office/drawing/2014/main" id="{DE5FECA8-3AE5-7F4C-AEBE-8D2A9D978B4B}"/>
              </a:ext>
            </a:extLst>
          </p:cNvPr>
          <p:cNvGraphicFramePr>
            <a:graphicFrameLocks noChangeAspect="1"/>
          </p:cNvGraphicFramePr>
          <p:nvPr>
            <p:extLst>
              <p:ext uri="{D42A27DB-BD31-4B8C-83A1-F6EECF244321}">
                <p14:modId xmlns:p14="http://schemas.microsoft.com/office/powerpoint/2010/main" val="2875513006"/>
              </p:ext>
            </p:extLst>
          </p:nvPr>
        </p:nvGraphicFramePr>
        <p:xfrm>
          <a:off x="2804537" y="483339"/>
          <a:ext cx="325256" cy="223201"/>
        </p:xfrm>
        <a:graphic>
          <a:graphicData uri="http://schemas.openxmlformats.org/presentationml/2006/ole">
            <mc:AlternateContent xmlns:mc="http://schemas.openxmlformats.org/markup-compatibility/2006">
              <mc:Choice xmlns:v="urn:schemas-microsoft-com:vml" Requires="v">
                <p:oleObj name="CS ChemDraw Drawing" r:id="rId158" imgW="2501971" imgH="1716930" progId="ChemDraw.Document.6.0">
                  <p:embed/>
                </p:oleObj>
              </mc:Choice>
              <mc:Fallback>
                <p:oleObj name="CS ChemDraw Drawing" r:id="rId158" imgW="2501971" imgH="1716930" progId="ChemDraw.Document.6.0">
                  <p:embed/>
                  <p:pic>
                    <p:nvPicPr>
                      <p:cNvPr id="915" name="Object 914">
                        <a:extLst>
                          <a:ext uri="{FF2B5EF4-FFF2-40B4-BE49-F238E27FC236}">
                            <a16:creationId xmlns:a16="http://schemas.microsoft.com/office/drawing/2014/main" id="{DE5FECA8-3AE5-7F4C-AEBE-8D2A9D978B4B}"/>
                          </a:ext>
                        </a:extLst>
                      </p:cNvPr>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2804537" y="483339"/>
                        <a:ext cx="325256" cy="22320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16" name="Object 915">
            <a:extLst>
              <a:ext uri="{FF2B5EF4-FFF2-40B4-BE49-F238E27FC236}">
                <a16:creationId xmlns:a16="http://schemas.microsoft.com/office/drawing/2014/main" id="{22614E6C-D44A-F24A-8402-4731E5D9B28E}"/>
              </a:ext>
            </a:extLst>
          </p:cNvPr>
          <p:cNvGraphicFramePr>
            <a:graphicFrameLocks noChangeAspect="1"/>
          </p:cNvGraphicFramePr>
          <p:nvPr>
            <p:extLst>
              <p:ext uri="{D42A27DB-BD31-4B8C-83A1-F6EECF244321}">
                <p14:modId xmlns:p14="http://schemas.microsoft.com/office/powerpoint/2010/main" val="1412186636"/>
              </p:ext>
            </p:extLst>
          </p:nvPr>
        </p:nvGraphicFramePr>
        <p:xfrm>
          <a:off x="2321174" y="961010"/>
          <a:ext cx="203961" cy="330205"/>
        </p:xfrm>
        <a:graphic>
          <a:graphicData uri="http://schemas.openxmlformats.org/presentationml/2006/ole">
            <mc:AlternateContent xmlns:mc="http://schemas.openxmlformats.org/markup-compatibility/2006">
              <mc:Choice xmlns:v="urn:schemas-microsoft-com:vml" Requires="v">
                <p:oleObj name="CS ChemDraw Drawing" r:id="rId160" imgW="1854192" imgH="3001860" progId="ChemDraw.Document.6.0">
                  <p:embed/>
                </p:oleObj>
              </mc:Choice>
              <mc:Fallback>
                <p:oleObj name="CS ChemDraw Drawing" r:id="rId160" imgW="1854192" imgH="3001860" progId="ChemDraw.Document.6.0">
                  <p:embed/>
                  <p:pic>
                    <p:nvPicPr>
                      <p:cNvPr id="916" name="Object 915">
                        <a:extLst>
                          <a:ext uri="{FF2B5EF4-FFF2-40B4-BE49-F238E27FC236}">
                            <a16:creationId xmlns:a16="http://schemas.microsoft.com/office/drawing/2014/main" id="{22614E6C-D44A-F24A-8402-4731E5D9B28E}"/>
                          </a:ext>
                        </a:extLst>
                      </p:cNvPr>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2321174" y="961010"/>
                        <a:ext cx="203961" cy="33020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17" name="Object 916">
            <a:extLst>
              <a:ext uri="{FF2B5EF4-FFF2-40B4-BE49-F238E27FC236}">
                <a16:creationId xmlns:a16="http://schemas.microsoft.com/office/drawing/2014/main" id="{5C9594A3-8A72-E742-8107-13CA18740363}"/>
              </a:ext>
            </a:extLst>
          </p:cNvPr>
          <p:cNvGraphicFramePr>
            <a:graphicFrameLocks noChangeAspect="1"/>
          </p:cNvGraphicFramePr>
          <p:nvPr>
            <p:extLst>
              <p:ext uri="{D42A27DB-BD31-4B8C-83A1-F6EECF244321}">
                <p14:modId xmlns:p14="http://schemas.microsoft.com/office/powerpoint/2010/main" val="3069465313"/>
              </p:ext>
            </p:extLst>
          </p:nvPr>
        </p:nvGraphicFramePr>
        <p:xfrm>
          <a:off x="2811578" y="962391"/>
          <a:ext cx="214866" cy="330205"/>
        </p:xfrm>
        <a:graphic>
          <a:graphicData uri="http://schemas.openxmlformats.org/presentationml/2006/ole">
            <mc:AlternateContent xmlns:mc="http://schemas.openxmlformats.org/markup-compatibility/2006">
              <mc:Choice xmlns:v="urn:schemas-microsoft-com:vml" Requires="v">
                <p:oleObj name="CS ChemDraw Drawing" r:id="rId162" imgW="1953331" imgH="3001860" progId="ChemDraw.Document.6.0">
                  <p:embed/>
                </p:oleObj>
              </mc:Choice>
              <mc:Fallback>
                <p:oleObj name="CS ChemDraw Drawing" r:id="rId162" imgW="1953331" imgH="3001860" progId="ChemDraw.Document.6.0">
                  <p:embed/>
                  <p:pic>
                    <p:nvPicPr>
                      <p:cNvPr id="917" name="Object 916">
                        <a:extLst>
                          <a:ext uri="{FF2B5EF4-FFF2-40B4-BE49-F238E27FC236}">
                            <a16:creationId xmlns:a16="http://schemas.microsoft.com/office/drawing/2014/main" id="{5C9594A3-8A72-E742-8107-13CA18740363}"/>
                          </a:ext>
                        </a:extLst>
                      </p:cNvPr>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2811578" y="962391"/>
                        <a:ext cx="214866" cy="33020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5" name="AutoShape 86">
            <a:extLst>
              <a:ext uri="{FF2B5EF4-FFF2-40B4-BE49-F238E27FC236}">
                <a16:creationId xmlns:a16="http://schemas.microsoft.com/office/drawing/2014/main" id="{309118C1-7F25-DF45-9B88-36A8F86C99F6}"/>
              </a:ext>
            </a:extLst>
          </p:cNvPr>
          <p:cNvSpPr>
            <a:spLocks noChangeArrowheads="1"/>
          </p:cNvSpPr>
          <p:nvPr/>
        </p:nvSpPr>
        <p:spPr bwMode="auto">
          <a:xfrm>
            <a:off x="189031" y="4582343"/>
            <a:ext cx="3084512" cy="438136"/>
          </a:xfrm>
          <a:prstGeom prst="roundRect">
            <a:avLst>
              <a:gd name="adj" fmla="val 10088"/>
            </a:avLst>
          </a:prstGeom>
          <a:gradFill flip="none" rotWithShape="1">
            <a:gsLst>
              <a:gs pos="90000">
                <a:srgbClr val="297304">
                  <a:alpha val="50000"/>
                </a:srgbClr>
              </a:gs>
              <a:gs pos="0">
                <a:schemeClr val="bg1"/>
              </a:gs>
            </a:gsLst>
            <a:lin ang="16200000" scaled="0"/>
            <a:tileRect/>
          </a:gradFill>
          <a:ln w="6350">
            <a:solidFill>
              <a:srgbClr val="4E9403"/>
            </a:solidFill>
            <a:round/>
            <a:headEnd/>
            <a:tailEnd/>
          </a:ln>
          <a:effectLst/>
        </p:spPr>
        <p:txBody>
          <a:bodyPr wrap="none" anchor="ctr"/>
          <a:lstStyle/>
          <a:p>
            <a:pPr marL="180975" indent="-180975"/>
            <a:endParaRPr lang="en-GB" dirty="0"/>
          </a:p>
          <a:p>
            <a:pPr marL="180975" indent="-180975"/>
            <a:endParaRPr lang="en-GB" dirty="0"/>
          </a:p>
        </p:txBody>
      </p:sp>
      <p:sp>
        <p:nvSpPr>
          <p:cNvPr id="926" name="Text Box 325">
            <a:extLst>
              <a:ext uri="{FF2B5EF4-FFF2-40B4-BE49-F238E27FC236}">
                <a16:creationId xmlns:a16="http://schemas.microsoft.com/office/drawing/2014/main" id="{121E15BB-6899-A14F-A3B7-439B1C058C8D}"/>
              </a:ext>
            </a:extLst>
          </p:cNvPr>
          <p:cNvSpPr txBox="1">
            <a:spLocks noChangeArrowheads="1"/>
          </p:cNvSpPr>
          <p:nvPr/>
        </p:nvSpPr>
        <p:spPr bwMode="auto">
          <a:xfrm>
            <a:off x="1138136" y="4701398"/>
            <a:ext cx="594367" cy="281367"/>
          </a:xfrm>
          <a:prstGeom prst="rect">
            <a:avLst/>
          </a:prstGeom>
          <a:noFill/>
          <a:ln w="9525">
            <a:noFill/>
            <a:miter lim="800000"/>
            <a:headEnd/>
            <a:tailEnd/>
          </a:ln>
        </p:spPr>
        <p:txBody>
          <a:bodyPr wrap="square" lIns="95764" tIns="47883" rIns="95764" bIns="47883">
            <a:spAutoFit/>
          </a:bodyPr>
          <a:lstStyle/>
          <a:p>
            <a:pPr defTabSz="957263"/>
            <a:r>
              <a:rPr lang="en-GB" sz="400" baseline="0" dirty="0">
                <a:solidFill>
                  <a:srgbClr val="000000"/>
                </a:solidFill>
              </a:rPr>
              <a:t>7A Juvenile hormone analogues</a:t>
            </a:r>
            <a:endParaRPr lang="en-US" sz="400" baseline="0" dirty="0">
              <a:solidFill>
                <a:srgbClr val="000000"/>
              </a:solidFill>
            </a:endParaRPr>
          </a:p>
        </p:txBody>
      </p:sp>
      <p:sp>
        <p:nvSpPr>
          <p:cNvPr id="927" name="Text Box 329">
            <a:extLst>
              <a:ext uri="{FF2B5EF4-FFF2-40B4-BE49-F238E27FC236}">
                <a16:creationId xmlns:a16="http://schemas.microsoft.com/office/drawing/2014/main" id="{2FF31D32-7125-1B48-9109-8DCC24DD707D}"/>
              </a:ext>
            </a:extLst>
          </p:cNvPr>
          <p:cNvSpPr txBox="1">
            <a:spLocks noChangeArrowheads="1"/>
          </p:cNvSpPr>
          <p:nvPr/>
        </p:nvSpPr>
        <p:spPr bwMode="auto">
          <a:xfrm>
            <a:off x="1681493" y="4797020"/>
            <a:ext cx="526800" cy="219812"/>
          </a:xfrm>
          <a:prstGeom prst="rect">
            <a:avLst/>
          </a:prstGeom>
          <a:noFill/>
          <a:ln w="9525" algn="ctr">
            <a:noFill/>
            <a:miter lim="800000"/>
            <a:headEnd/>
            <a:tailEnd/>
          </a:ln>
        </p:spPr>
        <p:txBody>
          <a:bodyPr wrap="square" lIns="95764" tIns="47883" rIns="95764" bIns="47883">
            <a:spAutoFit/>
          </a:bodyPr>
          <a:lstStyle/>
          <a:p>
            <a:pPr algn="ctr" defTabSz="957263"/>
            <a:r>
              <a:rPr lang="en-GB" sz="400" baseline="0" dirty="0">
                <a:solidFill>
                  <a:srgbClr val="000000"/>
                </a:solidFill>
              </a:rPr>
              <a:t>7B Fenoxycarb</a:t>
            </a:r>
            <a:r>
              <a:rPr lang="en-US" sz="400" baseline="0" dirty="0">
                <a:solidFill>
                  <a:srgbClr val="000000"/>
                </a:solidFill>
              </a:rPr>
              <a:t> </a:t>
            </a:r>
          </a:p>
        </p:txBody>
      </p:sp>
      <p:sp>
        <p:nvSpPr>
          <p:cNvPr id="928" name="Text Box 330">
            <a:extLst>
              <a:ext uri="{FF2B5EF4-FFF2-40B4-BE49-F238E27FC236}">
                <a16:creationId xmlns:a16="http://schemas.microsoft.com/office/drawing/2014/main" id="{8EB4F00E-1B6B-3347-8507-76B73E0B3F13}"/>
              </a:ext>
            </a:extLst>
          </p:cNvPr>
          <p:cNvSpPr txBox="1">
            <a:spLocks noChangeArrowheads="1"/>
          </p:cNvSpPr>
          <p:nvPr/>
        </p:nvSpPr>
        <p:spPr bwMode="auto">
          <a:xfrm>
            <a:off x="2428005" y="4795254"/>
            <a:ext cx="510374" cy="219812"/>
          </a:xfrm>
          <a:prstGeom prst="rect">
            <a:avLst/>
          </a:prstGeom>
          <a:noFill/>
          <a:ln w="9525">
            <a:noFill/>
            <a:miter lim="800000"/>
            <a:headEnd/>
            <a:tailEnd/>
          </a:ln>
        </p:spPr>
        <p:txBody>
          <a:bodyPr wrap="square" lIns="95764" tIns="47883" rIns="95764" bIns="47883">
            <a:spAutoFit/>
          </a:bodyPr>
          <a:lstStyle/>
          <a:p>
            <a:pPr algn="ctr" defTabSz="957263"/>
            <a:r>
              <a:rPr lang="en-GB" sz="400" baseline="0" dirty="0">
                <a:solidFill>
                  <a:srgbClr val="000000"/>
                </a:solidFill>
              </a:rPr>
              <a:t>7C Pyriproxyfen</a:t>
            </a:r>
            <a:endParaRPr lang="en-US" sz="400" baseline="0" dirty="0">
              <a:solidFill>
                <a:srgbClr val="000000"/>
              </a:solidFill>
            </a:endParaRPr>
          </a:p>
        </p:txBody>
      </p:sp>
      <p:sp>
        <p:nvSpPr>
          <p:cNvPr id="929" name="AutoShape 386">
            <a:extLst>
              <a:ext uri="{FF2B5EF4-FFF2-40B4-BE49-F238E27FC236}">
                <a16:creationId xmlns:a16="http://schemas.microsoft.com/office/drawing/2014/main" id="{A4D55269-A43C-F149-B05F-0D29236E04BA}"/>
              </a:ext>
            </a:extLst>
          </p:cNvPr>
          <p:cNvSpPr>
            <a:spLocks noChangeArrowheads="1"/>
          </p:cNvSpPr>
          <p:nvPr/>
        </p:nvSpPr>
        <p:spPr bwMode="auto">
          <a:xfrm>
            <a:off x="233357" y="4603105"/>
            <a:ext cx="975566" cy="373062"/>
          </a:xfrm>
          <a:prstGeom prst="hexagon">
            <a:avLst>
              <a:gd name="adj" fmla="val 33902"/>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930" name="AutoShape 389">
            <a:extLst>
              <a:ext uri="{FF2B5EF4-FFF2-40B4-BE49-F238E27FC236}">
                <a16:creationId xmlns:a16="http://schemas.microsoft.com/office/drawing/2014/main" id="{8728BFAB-FB53-F24A-A406-81D7E423F30B}"/>
              </a:ext>
            </a:extLst>
          </p:cNvPr>
          <p:cNvSpPr>
            <a:spLocks noChangeArrowheads="1"/>
          </p:cNvSpPr>
          <p:nvPr/>
        </p:nvSpPr>
        <p:spPr bwMode="auto">
          <a:xfrm>
            <a:off x="2030902" y="4611241"/>
            <a:ext cx="485775" cy="373063"/>
          </a:xfrm>
          <a:prstGeom prst="hexagon">
            <a:avLst>
              <a:gd name="adj" fmla="val 3403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931" name="AutoShape 390">
            <a:extLst>
              <a:ext uri="{FF2B5EF4-FFF2-40B4-BE49-F238E27FC236}">
                <a16:creationId xmlns:a16="http://schemas.microsoft.com/office/drawing/2014/main" id="{935B3E9A-7B15-924A-AAD5-DC5634EF85EA}"/>
              </a:ext>
            </a:extLst>
          </p:cNvPr>
          <p:cNvSpPr>
            <a:spLocks noChangeArrowheads="1"/>
          </p:cNvSpPr>
          <p:nvPr/>
        </p:nvSpPr>
        <p:spPr bwMode="auto">
          <a:xfrm>
            <a:off x="2764163" y="4599089"/>
            <a:ext cx="485775" cy="376237"/>
          </a:xfrm>
          <a:prstGeom prst="hexagon">
            <a:avLst>
              <a:gd name="adj" fmla="val 34030"/>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932" name="Rectangle 430">
            <a:extLst>
              <a:ext uri="{FF2B5EF4-FFF2-40B4-BE49-F238E27FC236}">
                <a16:creationId xmlns:a16="http://schemas.microsoft.com/office/drawing/2014/main" id="{74AC0390-E2D4-7547-9C00-AAD215DFF6DC}"/>
              </a:ext>
            </a:extLst>
          </p:cNvPr>
          <p:cNvSpPr>
            <a:spLocks noChangeArrowheads="1"/>
          </p:cNvSpPr>
          <p:nvPr/>
        </p:nvSpPr>
        <p:spPr bwMode="auto">
          <a:xfrm>
            <a:off x="306794" y="4847425"/>
            <a:ext cx="787400" cy="142868"/>
          </a:xfrm>
          <a:prstGeom prst="rect">
            <a:avLst/>
          </a:prstGeom>
          <a:noFill/>
          <a:ln w="3175">
            <a:noFill/>
            <a:miter lim="800000"/>
            <a:headEnd/>
            <a:tailEnd/>
          </a:ln>
        </p:spPr>
        <p:txBody>
          <a:bodyPr lIns="95764" tIns="47883" rIns="95764" bIns="47883" anchor="ctr">
            <a:spAutoFit/>
          </a:bodyPr>
          <a:lstStyle/>
          <a:p>
            <a:pPr defTabSz="957263"/>
            <a:r>
              <a:rPr lang="en-GB" sz="300" baseline="0" dirty="0" err="1">
                <a:latin typeface="+mn-lt"/>
              </a:rPr>
              <a:t>Kinoprene</a:t>
            </a:r>
            <a:r>
              <a:rPr lang="en-GB" sz="300" baseline="0" dirty="0">
                <a:latin typeface="+mn-lt"/>
              </a:rPr>
              <a:t>  R1 = propargyl,  R2 = H</a:t>
            </a:r>
          </a:p>
        </p:txBody>
      </p:sp>
      <p:sp>
        <p:nvSpPr>
          <p:cNvPr id="933" name="Text Box 433">
            <a:extLst>
              <a:ext uri="{FF2B5EF4-FFF2-40B4-BE49-F238E27FC236}">
                <a16:creationId xmlns:a16="http://schemas.microsoft.com/office/drawing/2014/main" id="{76AE6201-4521-C44D-A1B8-5B6183D7165B}"/>
              </a:ext>
            </a:extLst>
          </p:cNvPr>
          <p:cNvSpPr txBox="1">
            <a:spLocks noChangeArrowheads="1"/>
          </p:cNvSpPr>
          <p:nvPr/>
        </p:nvSpPr>
        <p:spPr bwMode="auto">
          <a:xfrm>
            <a:off x="284568" y="4595170"/>
            <a:ext cx="901700" cy="189034"/>
          </a:xfrm>
          <a:prstGeom prst="rect">
            <a:avLst/>
          </a:prstGeom>
          <a:noFill/>
          <a:ln w="9525">
            <a:noFill/>
            <a:miter lim="800000"/>
            <a:headEnd/>
            <a:tailEnd/>
          </a:ln>
        </p:spPr>
        <p:txBody>
          <a:bodyPr lIns="95764" tIns="47883" rIns="95764" bIns="47883">
            <a:spAutoFit/>
          </a:bodyPr>
          <a:lstStyle/>
          <a:p>
            <a:pPr defTabSz="957263"/>
            <a:r>
              <a:rPr lang="en-GB" sz="300" baseline="0" dirty="0" err="1"/>
              <a:t>Hydroprene</a:t>
            </a:r>
            <a:r>
              <a:rPr lang="en-GB" sz="300" baseline="0" dirty="0"/>
              <a:t>   R1 = ethyl, R2 = H</a:t>
            </a:r>
          </a:p>
          <a:p>
            <a:pPr defTabSz="957263"/>
            <a:r>
              <a:rPr lang="en-GB" sz="300" baseline="0" dirty="0" err="1"/>
              <a:t>Methoprene</a:t>
            </a:r>
            <a:r>
              <a:rPr lang="en-US" sz="300" baseline="0" dirty="0"/>
              <a:t>  R1 = isopropyl, R2 – OCH</a:t>
            </a:r>
            <a:r>
              <a:rPr lang="en-US" sz="300" dirty="0"/>
              <a:t>3</a:t>
            </a:r>
          </a:p>
        </p:txBody>
      </p:sp>
      <p:sp>
        <p:nvSpPr>
          <p:cNvPr id="934" name="Text Box 434">
            <a:extLst>
              <a:ext uri="{FF2B5EF4-FFF2-40B4-BE49-F238E27FC236}">
                <a16:creationId xmlns:a16="http://schemas.microsoft.com/office/drawing/2014/main" id="{4E97303D-0C39-2F44-ADFB-37B2C7E84B83}"/>
              </a:ext>
            </a:extLst>
          </p:cNvPr>
          <p:cNvSpPr txBox="1">
            <a:spLocks noChangeArrowheads="1"/>
          </p:cNvSpPr>
          <p:nvPr/>
        </p:nvSpPr>
        <p:spPr bwMode="auto">
          <a:xfrm>
            <a:off x="2099520" y="4844604"/>
            <a:ext cx="387350" cy="141287"/>
          </a:xfrm>
          <a:prstGeom prst="rect">
            <a:avLst/>
          </a:prstGeom>
          <a:noFill/>
          <a:ln w="9525">
            <a:noFill/>
            <a:miter lim="800000"/>
            <a:headEnd/>
            <a:tailEnd/>
          </a:ln>
        </p:spPr>
        <p:txBody>
          <a:bodyPr wrap="none" lIns="95764" tIns="47883" rIns="95764" bIns="47883">
            <a:spAutoFit/>
          </a:bodyPr>
          <a:lstStyle/>
          <a:p>
            <a:pPr defTabSz="957263"/>
            <a:r>
              <a:rPr lang="en-GB" sz="300" baseline="0" dirty="0"/>
              <a:t>Fenoxycarb</a:t>
            </a:r>
            <a:endParaRPr lang="en-US" sz="300" baseline="0" dirty="0"/>
          </a:p>
        </p:txBody>
      </p:sp>
      <p:sp>
        <p:nvSpPr>
          <p:cNvPr id="935" name="Text Box 435">
            <a:extLst>
              <a:ext uri="{FF2B5EF4-FFF2-40B4-BE49-F238E27FC236}">
                <a16:creationId xmlns:a16="http://schemas.microsoft.com/office/drawing/2014/main" id="{03D06DF8-3BFE-5C49-9917-14E8B41EC659}"/>
              </a:ext>
            </a:extLst>
          </p:cNvPr>
          <p:cNvSpPr txBox="1">
            <a:spLocks noChangeArrowheads="1"/>
          </p:cNvSpPr>
          <p:nvPr/>
        </p:nvSpPr>
        <p:spPr bwMode="auto">
          <a:xfrm>
            <a:off x="2807661" y="4839119"/>
            <a:ext cx="411162" cy="141287"/>
          </a:xfrm>
          <a:prstGeom prst="rect">
            <a:avLst/>
          </a:prstGeom>
          <a:noFill/>
          <a:ln w="9525">
            <a:noFill/>
            <a:miter lim="800000"/>
            <a:headEnd/>
            <a:tailEnd/>
          </a:ln>
        </p:spPr>
        <p:txBody>
          <a:bodyPr wrap="none" lIns="95764" tIns="47883" rIns="95764" bIns="47883">
            <a:spAutoFit/>
          </a:bodyPr>
          <a:lstStyle/>
          <a:p>
            <a:pPr defTabSz="957263"/>
            <a:r>
              <a:rPr lang="en-GB" sz="300" baseline="0" dirty="0"/>
              <a:t>Pyriproxyfen</a:t>
            </a:r>
            <a:r>
              <a:rPr lang="en-US" sz="300" baseline="0" dirty="0"/>
              <a:t> </a:t>
            </a:r>
          </a:p>
        </p:txBody>
      </p:sp>
      <p:graphicFrame>
        <p:nvGraphicFramePr>
          <p:cNvPr id="936" name="Object 585">
            <a:extLst>
              <a:ext uri="{FF2B5EF4-FFF2-40B4-BE49-F238E27FC236}">
                <a16:creationId xmlns:a16="http://schemas.microsoft.com/office/drawing/2014/main" id="{89CEA772-58C2-CD4E-8EE4-02C30A8C504A}"/>
              </a:ext>
            </a:extLst>
          </p:cNvPr>
          <p:cNvGraphicFramePr>
            <a:graphicFrameLocks noChangeAspect="1"/>
          </p:cNvGraphicFramePr>
          <p:nvPr>
            <p:extLst>
              <p:ext uri="{D42A27DB-BD31-4B8C-83A1-F6EECF244321}">
                <p14:modId xmlns:p14="http://schemas.microsoft.com/office/powerpoint/2010/main" val="2122199373"/>
              </p:ext>
            </p:extLst>
          </p:nvPr>
        </p:nvGraphicFramePr>
        <p:xfrm>
          <a:off x="418713" y="4762967"/>
          <a:ext cx="533400" cy="87313"/>
        </p:xfrm>
        <a:graphic>
          <a:graphicData uri="http://schemas.openxmlformats.org/presentationml/2006/ole">
            <mc:AlternateContent xmlns:mc="http://schemas.openxmlformats.org/markup-compatibility/2006">
              <mc:Choice xmlns:v="urn:schemas-microsoft-com:vml" Requires="v">
                <p:oleObj name="CS ChemDraw Drawing" r:id="rId164" imgW="4657308" imgH="766584" progId="ChemDraw.Document.6.0">
                  <p:embed/>
                </p:oleObj>
              </mc:Choice>
              <mc:Fallback>
                <p:oleObj name="CS ChemDraw Drawing" r:id="rId164" imgW="4657308" imgH="766584" progId="ChemDraw.Document.6.0">
                  <p:embed/>
                  <p:pic>
                    <p:nvPicPr>
                      <p:cNvPr id="936" name="Object 585">
                        <a:extLst>
                          <a:ext uri="{FF2B5EF4-FFF2-40B4-BE49-F238E27FC236}">
                            <a16:creationId xmlns:a16="http://schemas.microsoft.com/office/drawing/2014/main" id="{89CEA772-58C2-CD4E-8EE4-02C30A8C504A}"/>
                          </a:ext>
                        </a:extLst>
                      </p:cNvPr>
                      <p:cNvPicPr>
                        <a:picLocks noChangeAspect="1" noChangeArrowheads="1"/>
                      </p:cNvPicPr>
                      <p:nvPr/>
                    </p:nvPicPr>
                    <p:blipFill>
                      <a:blip r:embed="rId165">
                        <a:extLst>
                          <a:ext uri="{28A0092B-C50C-407E-A947-70E740481C1C}">
                            <a14:useLocalDpi xmlns:a14="http://schemas.microsoft.com/office/drawing/2010/main" val="0"/>
                          </a:ext>
                        </a:extLst>
                      </a:blip>
                      <a:srcRect/>
                      <a:stretch>
                        <a:fillRect/>
                      </a:stretch>
                    </p:blipFill>
                    <p:spPr bwMode="auto">
                      <a:xfrm>
                        <a:off x="418713" y="4762967"/>
                        <a:ext cx="533400" cy="87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37" name="Object 586">
            <a:extLst>
              <a:ext uri="{FF2B5EF4-FFF2-40B4-BE49-F238E27FC236}">
                <a16:creationId xmlns:a16="http://schemas.microsoft.com/office/drawing/2014/main" id="{73E57443-C88F-2740-822C-D9E0C1B5C33B}"/>
              </a:ext>
            </a:extLst>
          </p:cNvPr>
          <p:cNvGraphicFramePr>
            <a:graphicFrameLocks noChangeAspect="1"/>
          </p:cNvGraphicFramePr>
          <p:nvPr>
            <p:extLst>
              <p:ext uri="{D42A27DB-BD31-4B8C-83A1-F6EECF244321}">
                <p14:modId xmlns:p14="http://schemas.microsoft.com/office/powerpoint/2010/main" val="1241826308"/>
              </p:ext>
            </p:extLst>
          </p:nvPr>
        </p:nvGraphicFramePr>
        <p:xfrm>
          <a:off x="2080114" y="4752529"/>
          <a:ext cx="411163" cy="117475"/>
        </p:xfrm>
        <a:graphic>
          <a:graphicData uri="http://schemas.openxmlformats.org/presentationml/2006/ole">
            <mc:AlternateContent xmlns:mc="http://schemas.openxmlformats.org/markup-compatibility/2006">
              <mc:Choice xmlns:v="urn:schemas-microsoft-com:vml" Requires="v">
                <p:oleObj name="CS ChemDraw Drawing" r:id="rId166" imgW="4684753" imgH="1338120" progId="ChemDraw.Document.6.0">
                  <p:embed/>
                </p:oleObj>
              </mc:Choice>
              <mc:Fallback>
                <p:oleObj name="CS ChemDraw Drawing" r:id="rId166" imgW="4684753" imgH="1338120" progId="ChemDraw.Document.6.0">
                  <p:embed/>
                  <p:pic>
                    <p:nvPicPr>
                      <p:cNvPr id="937" name="Object 586">
                        <a:extLst>
                          <a:ext uri="{FF2B5EF4-FFF2-40B4-BE49-F238E27FC236}">
                            <a16:creationId xmlns:a16="http://schemas.microsoft.com/office/drawing/2014/main" id="{73E57443-C88F-2740-822C-D9E0C1B5C33B}"/>
                          </a:ext>
                        </a:extLst>
                      </p:cNvPr>
                      <p:cNvPicPr>
                        <a:picLocks noChangeAspect="1" noChangeArrowheads="1"/>
                      </p:cNvPicPr>
                      <p:nvPr/>
                    </p:nvPicPr>
                    <p:blipFill>
                      <a:blip r:embed="rId167">
                        <a:extLst>
                          <a:ext uri="{28A0092B-C50C-407E-A947-70E740481C1C}">
                            <a14:useLocalDpi xmlns:a14="http://schemas.microsoft.com/office/drawing/2010/main" val="0"/>
                          </a:ext>
                        </a:extLst>
                      </a:blip>
                      <a:srcRect/>
                      <a:stretch>
                        <a:fillRect/>
                      </a:stretch>
                    </p:blipFill>
                    <p:spPr bwMode="auto">
                      <a:xfrm>
                        <a:off x="2080114" y="4752529"/>
                        <a:ext cx="411163" cy="117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38" name="Object 587">
            <a:extLst>
              <a:ext uri="{FF2B5EF4-FFF2-40B4-BE49-F238E27FC236}">
                <a16:creationId xmlns:a16="http://schemas.microsoft.com/office/drawing/2014/main" id="{6A352208-D0DF-444F-BD58-73058D0AF83B}"/>
              </a:ext>
            </a:extLst>
          </p:cNvPr>
          <p:cNvGraphicFramePr>
            <a:graphicFrameLocks noChangeAspect="1"/>
          </p:cNvGraphicFramePr>
          <p:nvPr>
            <p:extLst>
              <p:ext uri="{D42A27DB-BD31-4B8C-83A1-F6EECF244321}">
                <p14:modId xmlns:p14="http://schemas.microsoft.com/office/powerpoint/2010/main" val="4201584232"/>
              </p:ext>
            </p:extLst>
          </p:nvPr>
        </p:nvGraphicFramePr>
        <p:xfrm>
          <a:off x="2811153" y="4718469"/>
          <a:ext cx="395288" cy="131762"/>
        </p:xfrm>
        <a:graphic>
          <a:graphicData uri="http://schemas.openxmlformats.org/presentationml/2006/ole">
            <mc:AlternateContent xmlns:mc="http://schemas.openxmlformats.org/markup-compatibility/2006">
              <mc:Choice xmlns:v="urn:schemas-microsoft-com:vml" Requires="v">
                <p:oleObj name="CS ChemDraw Drawing" r:id="rId168" imgW="4361674" imgH="1467504" progId="ChemDraw.Document.6.0">
                  <p:embed/>
                </p:oleObj>
              </mc:Choice>
              <mc:Fallback>
                <p:oleObj name="CS ChemDraw Drawing" r:id="rId168" imgW="4361674" imgH="1467504" progId="ChemDraw.Document.6.0">
                  <p:embed/>
                  <p:pic>
                    <p:nvPicPr>
                      <p:cNvPr id="938" name="Object 587">
                        <a:extLst>
                          <a:ext uri="{FF2B5EF4-FFF2-40B4-BE49-F238E27FC236}">
                            <a16:creationId xmlns:a16="http://schemas.microsoft.com/office/drawing/2014/main" id="{6A352208-D0DF-444F-BD58-73058D0AF83B}"/>
                          </a:ext>
                        </a:extLst>
                      </p:cNvPr>
                      <p:cNvPicPr>
                        <a:picLocks noChangeAspect="1" noChangeArrowheads="1"/>
                      </p:cNvPicPr>
                      <p:nvPr/>
                    </p:nvPicPr>
                    <p:blipFill>
                      <a:blip r:embed="rId169">
                        <a:extLst>
                          <a:ext uri="{28A0092B-C50C-407E-A947-70E740481C1C}">
                            <a14:useLocalDpi xmlns:a14="http://schemas.microsoft.com/office/drawing/2010/main" val="0"/>
                          </a:ext>
                        </a:extLst>
                      </a:blip>
                      <a:srcRect/>
                      <a:stretch>
                        <a:fillRect/>
                      </a:stretch>
                    </p:blipFill>
                    <p:spPr bwMode="auto">
                      <a:xfrm>
                        <a:off x="2811153" y="4718469"/>
                        <a:ext cx="395288" cy="131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939" name="Text Box 326">
            <a:extLst>
              <a:ext uri="{FF2B5EF4-FFF2-40B4-BE49-F238E27FC236}">
                <a16:creationId xmlns:a16="http://schemas.microsoft.com/office/drawing/2014/main" id="{DB32C0F8-AF91-BB42-9AE1-ED1123D11227}"/>
              </a:ext>
            </a:extLst>
          </p:cNvPr>
          <p:cNvSpPr txBox="1">
            <a:spLocks noChangeArrowheads="1"/>
          </p:cNvSpPr>
          <p:nvPr/>
        </p:nvSpPr>
        <p:spPr bwMode="auto">
          <a:xfrm>
            <a:off x="1088487" y="4552146"/>
            <a:ext cx="1109645" cy="235201"/>
          </a:xfrm>
          <a:prstGeom prst="rect">
            <a:avLst/>
          </a:prstGeom>
          <a:noFill/>
          <a:ln w="9525" algn="ctr">
            <a:noFill/>
            <a:miter lim="800000"/>
            <a:headEnd/>
            <a:tailEnd/>
          </a:ln>
        </p:spPr>
        <p:txBody>
          <a:bodyPr wrap="square" lIns="95764" tIns="47883" rIns="95764" bIns="47883">
            <a:spAutoFit/>
          </a:bodyPr>
          <a:lstStyle/>
          <a:p>
            <a:pPr algn="ctr" defTabSz="957263">
              <a:defRPr/>
            </a:pPr>
            <a:r>
              <a:rPr lang="en-GB" sz="450" b="1" baseline="0" dirty="0"/>
              <a:t>Group 7: Juvenile hormone </a:t>
            </a:r>
            <a:r>
              <a:rPr lang="en-GB" sz="450" b="1" baseline="0"/>
              <a:t>receptor modulators</a:t>
            </a:r>
            <a:endParaRPr lang="en-US" sz="450" b="1" baseline="0" dirty="0"/>
          </a:p>
        </p:txBody>
      </p:sp>
      <p:sp>
        <p:nvSpPr>
          <p:cNvPr id="553" name="AutoShape 86">
            <a:extLst>
              <a:ext uri="{FF2B5EF4-FFF2-40B4-BE49-F238E27FC236}">
                <a16:creationId xmlns:a16="http://schemas.microsoft.com/office/drawing/2014/main" id="{C1F7B441-DBC3-A041-AF27-4F03A5B74E89}"/>
              </a:ext>
            </a:extLst>
          </p:cNvPr>
          <p:cNvSpPr>
            <a:spLocks noChangeArrowheads="1"/>
          </p:cNvSpPr>
          <p:nvPr/>
        </p:nvSpPr>
        <p:spPr bwMode="auto">
          <a:xfrm>
            <a:off x="3423264" y="133753"/>
            <a:ext cx="3087688" cy="1150900"/>
          </a:xfrm>
          <a:prstGeom prst="roundRect">
            <a:avLst>
              <a:gd name="adj" fmla="val 7127"/>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marL="180975" indent="-180975"/>
            <a:endParaRPr lang="en-GB"/>
          </a:p>
          <a:p>
            <a:pPr marL="180975" indent="-180975"/>
            <a:endParaRPr lang="en-GB" dirty="0"/>
          </a:p>
        </p:txBody>
      </p:sp>
      <p:sp>
        <p:nvSpPr>
          <p:cNvPr id="554" name="TextBox 62">
            <a:extLst>
              <a:ext uri="{FF2B5EF4-FFF2-40B4-BE49-F238E27FC236}">
                <a16:creationId xmlns:a16="http://schemas.microsoft.com/office/drawing/2014/main" id="{E249694B-10F4-4C43-9595-9ADCE4A04EC4}"/>
              </a:ext>
            </a:extLst>
          </p:cNvPr>
          <p:cNvSpPr txBox="1">
            <a:spLocks noChangeArrowheads="1"/>
          </p:cNvSpPr>
          <p:nvPr/>
        </p:nvSpPr>
        <p:spPr bwMode="auto">
          <a:xfrm>
            <a:off x="3768043" y="796557"/>
            <a:ext cx="2357438" cy="220573"/>
          </a:xfrm>
          <a:prstGeom prst="rect">
            <a:avLst/>
          </a:prstGeom>
          <a:noFill/>
          <a:ln w="9525">
            <a:noFill/>
            <a:miter lim="800000"/>
            <a:headEnd/>
            <a:tailEnd/>
          </a:ln>
        </p:spPr>
        <p:txBody>
          <a:bodyPr>
            <a:spAutoFit/>
          </a:bodyPr>
          <a:lstStyle/>
          <a:p>
            <a:pPr>
              <a:defRPr/>
            </a:pPr>
            <a:r>
              <a:rPr lang="en-GB" sz="1250" b="1" dirty="0">
                <a:solidFill>
                  <a:schemeClr val="tx1">
                    <a:lumMod val="75000"/>
                    <a:lumOff val="25000"/>
                  </a:schemeClr>
                </a:solidFill>
                <a:effectLst/>
                <a:cs typeface="+mn-cs"/>
              </a:rPr>
              <a:t>Insecticide Resistance Action Committee</a:t>
            </a:r>
            <a:endParaRPr lang="en-US" sz="1250" b="1" dirty="0">
              <a:solidFill>
                <a:schemeClr val="tx1">
                  <a:lumMod val="75000"/>
                  <a:lumOff val="25000"/>
                </a:schemeClr>
              </a:solidFill>
              <a:effectLst/>
              <a:cs typeface="+mn-cs"/>
            </a:endParaRPr>
          </a:p>
        </p:txBody>
      </p:sp>
      <p:sp>
        <p:nvSpPr>
          <p:cNvPr id="559" name="TextBox 595">
            <a:extLst>
              <a:ext uri="{FF2B5EF4-FFF2-40B4-BE49-F238E27FC236}">
                <a16:creationId xmlns:a16="http://schemas.microsoft.com/office/drawing/2014/main" id="{B9E7DF38-3F99-CA4C-AECA-A7F92C24B050}"/>
              </a:ext>
            </a:extLst>
          </p:cNvPr>
          <p:cNvSpPr txBox="1">
            <a:spLocks noChangeArrowheads="1"/>
          </p:cNvSpPr>
          <p:nvPr/>
        </p:nvSpPr>
        <p:spPr bwMode="auto">
          <a:xfrm>
            <a:off x="3779376" y="973551"/>
            <a:ext cx="2336800" cy="400050"/>
          </a:xfrm>
          <a:prstGeom prst="rect">
            <a:avLst/>
          </a:prstGeom>
          <a:noFill/>
          <a:ln w="9525">
            <a:noFill/>
            <a:miter lim="800000"/>
            <a:headEnd/>
            <a:tailEnd/>
          </a:ln>
        </p:spPr>
        <p:txBody>
          <a:bodyPr wrap="none">
            <a:spAutoFit/>
          </a:bodyPr>
          <a:lstStyle/>
          <a:p>
            <a:r>
              <a:rPr lang="en-GB" sz="1200" b="1" baseline="0" dirty="0"/>
              <a:t>Mode of Action Classification</a:t>
            </a:r>
          </a:p>
          <a:p>
            <a:endParaRPr lang="en-GB" sz="1200" dirty="0"/>
          </a:p>
        </p:txBody>
      </p:sp>
      <p:graphicFrame>
        <p:nvGraphicFramePr>
          <p:cNvPr id="565" name="Object 564">
            <a:extLst>
              <a:ext uri="{FF2B5EF4-FFF2-40B4-BE49-F238E27FC236}">
                <a16:creationId xmlns:a16="http://schemas.microsoft.com/office/drawing/2014/main" id="{DADFDB0A-E70F-FF49-A0D6-207323E5C511}"/>
              </a:ext>
            </a:extLst>
          </p:cNvPr>
          <p:cNvGraphicFramePr>
            <a:graphicFrameLocks noChangeAspect="1"/>
          </p:cNvGraphicFramePr>
          <p:nvPr>
            <p:extLst>
              <p:ext uri="{D42A27DB-BD31-4B8C-83A1-F6EECF244321}">
                <p14:modId xmlns:p14="http://schemas.microsoft.com/office/powerpoint/2010/main" val="598548491"/>
              </p:ext>
            </p:extLst>
          </p:nvPr>
        </p:nvGraphicFramePr>
        <p:xfrm>
          <a:off x="8265182" y="2163967"/>
          <a:ext cx="427239" cy="246104"/>
        </p:xfrm>
        <a:graphic>
          <a:graphicData uri="http://schemas.openxmlformats.org/presentationml/2006/ole">
            <mc:AlternateContent xmlns:mc="http://schemas.openxmlformats.org/markup-compatibility/2006">
              <mc:Choice xmlns:v="urn:schemas-microsoft-com:vml" Requires="v">
                <p:oleObj name="CS ChemDraw Drawing" r:id="rId170" imgW="3841615" imgH="2212406" progId="ChemDraw.Document.6.0">
                  <p:embed/>
                </p:oleObj>
              </mc:Choice>
              <mc:Fallback>
                <p:oleObj name="CS ChemDraw Drawing" r:id="rId170" imgW="3841615" imgH="2212406" progId="ChemDraw.Document.6.0">
                  <p:embed/>
                  <p:pic>
                    <p:nvPicPr>
                      <p:cNvPr id="565" name="Object 564">
                        <a:extLst>
                          <a:ext uri="{FF2B5EF4-FFF2-40B4-BE49-F238E27FC236}">
                            <a16:creationId xmlns:a16="http://schemas.microsoft.com/office/drawing/2014/main" id="{DADFDB0A-E70F-FF49-A0D6-207323E5C511}"/>
                          </a:ext>
                        </a:extLst>
                      </p:cNvPr>
                      <p:cNvPicPr/>
                      <p:nvPr/>
                    </p:nvPicPr>
                    <p:blipFill>
                      <a:blip r:embed="rId171"/>
                      <a:stretch>
                        <a:fillRect/>
                      </a:stretch>
                    </p:blipFill>
                    <p:spPr>
                      <a:xfrm>
                        <a:off x="8265182" y="2163967"/>
                        <a:ext cx="427239" cy="246104"/>
                      </a:xfrm>
                      <a:prstGeom prst="rect">
                        <a:avLst/>
                      </a:prstGeom>
                    </p:spPr>
                  </p:pic>
                </p:oleObj>
              </mc:Fallback>
            </mc:AlternateContent>
          </a:graphicData>
        </a:graphic>
      </p:graphicFrame>
      <p:sp>
        <p:nvSpPr>
          <p:cNvPr id="562" name="Text Box 594">
            <a:extLst>
              <a:ext uri="{FF2B5EF4-FFF2-40B4-BE49-F238E27FC236}">
                <a16:creationId xmlns:a16="http://schemas.microsoft.com/office/drawing/2014/main" id="{5412B57A-9F04-BB41-94FC-8C719D94972D}"/>
              </a:ext>
            </a:extLst>
          </p:cNvPr>
          <p:cNvSpPr txBox="1">
            <a:spLocks noChangeArrowheads="1"/>
          </p:cNvSpPr>
          <p:nvPr/>
        </p:nvSpPr>
        <p:spPr bwMode="auto">
          <a:xfrm>
            <a:off x="3890576" y="4469824"/>
            <a:ext cx="633153" cy="258284"/>
          </a:xfrm>
          <a:prstGeom prst="rect">
            <a:avLst/>
          </a:prstGeom>
          <a:noFill/>
          <a:ln w="9525">
            <a:noFill/>
            <a:miter lim="800000"/>
            <a:headEnd/>
            <a:tailEnd/>
          </a:ln>
          <a:effectLst/>
        </p:spPr>
        <p:txBody>
          <a:bodyPr wrap="square" lIns="95764" tIns="47883" rIns="95764" bIns="47883">
            <a:spAutoFit/>
          </a:bodyPr>
          <a:lstStyle/>
          <a:p>
            <a:pPr defTabSz="957263">
              <a:defRPr/>
            </a:pPr>
            <a:r>
              <a:rPr lang="en-GB" sz="350" baseline="0" dirty="0"/>
              <a:t>(Only representative actives of group are shown)</a:t>
            </a:r>
            <a:endParaRPr lang="en-US" sz="350" baseline="0" dirty="0"/>
          </a:p>
        </p:txBody>
      </p:sp>
      <p:sp>
        <p:nvSpPr>
          <p:cNvPr id="799" name="AutoShape 86">
            <a:extLst>
              <a:ext uri="{FF2B5EF4-FFF2-40B4-BE49-F238E27FC236}">
                <a16:creationId xmlns:a16="http://schemas.microsoft.com/office/drawing/2014/main" id="{5A5BA4FC-4125-554E-9F33-EACE4C6230BF}"/>
              </a:ext>
            </a:extLst>
          </p:cNvPr>
          <p:cNvSpPr>
            <a:spLocks noChangeArrowheads="1"/>
          </p:cNvSpPr>
          <p:nvPr/>
        </p:nvSpPr>
        <p:spPr bwMode="auto">
          <a:xfrm>
            <a:off x="5437382" y="4336663"/>
            <a:ext cx="1063234" cy="1353856"/>
          </a:xfrm>
          <a:prstGeom prst="roundRect">
            <a:avLst>
              <a:gd name="adj" fmla="val 7949"/>
            </a:avLst>
          </a:prstGeom>
          <a:gradFill flip="none" rotWithShape="1">
            <a:gsLst>
              <a:gs pos="90000">
                <a:srgbClr val="297304">
                  <a:alpha val="50000"/>
                </a:srgbClr>
              </a:gs>
              <a:gs pos="0">
                <a:schemeClr val="bg1"/>
              </a:gs>
            </a:gsLst>
            <a:lin ang="16200000" scaled="0"/>
            <a:tileRect/>
          </a:gradFill>
          <a:ln w="6350">
            <a:solidFill>
              <a:srgbClr val="4E9403"/>
            </a:solidFill>
            <a:round/>
            <a:headEnd/>
            <a:tailEnd/>
          </a:ln>
          <a:effectLst/>
        </p:spPr>
        <p:txBody>
          <a:bodyPr wrap="none" anchor="ctr"/>
          <a:lstStyle/>
          <a:p>
            <a:pPr marL="180975" indent="-180975"/>
            <a:endParaRPr lang="en-GB" dirty="0"/>
          </a:p>
          <a:p>
            <a:pPr marL="180975" indent="-180975"/>
            <a:endParaRPr lang="en-GB" dirty="0"/>
          </a:p>
        </p:txBody>
      </p:sp>
      <p:sp>
        <p:nvSpPr>
          <p:cNvPr id="801" name="AutoShape 666">
            <a:extLst>
              <a:ext uri="{FF2B5EF4-FFF2-40B4-BE49-F238E27FC236}">
                <a16:creationId xmlns:a16="http://schemas.microsoft.com/office/drawing/2014/main" id="{8F0A6466-650D-0144-8B04-FE29F0E1B823}"/>
              </a:ext>
            </a:extLst>
          </p:cNvPr>
          <p:cNvSpPr>
            <a:spLocks noChangeArrowheads="1"/>
          </p:cNvSpPr>
          <p:nvPr/>
        </p:nvSpPr>
        <p:spPr bwMode="auto">
          <a:xfrm>
            <a:off x="5478792" y="4528750"/>
            <a:ext cx="482600" cy="357187"/>
          </a:xfrm>
          <a:prstGeom prst="hexagon">
            <a:avLst>
              <a:gd name="adj" fmla="val 33778"/>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802" name="Text Box 806">
            <a:extLst>
              <a:ext uri="{FF2B5EF4-FFF2-40B4-BE49-F238E27FC236}">
                <a16:creationId xmlns:a16="http://schemas.microsoft.com/office/drawing/2014/main" id="{9A71ED32-96B9-7D43-8251-022F864FAC90}"/>
              </a:ext>
            </a:extLst>
          </p:cNvPr>
          <p:cNvSpPr txBox="1">
            <a:spLocks noChangeArrowheads="1"/>
          </p:cNvSpPr>
          <p:nvPr/>
        </p:nvSpPr>
        <p:spPr bwMode="auto">
          <a:xfrm>
            <a:off x="5464505" y="4735667"/>
            <a:ext cx="504825" cy="141287"/>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Chromafenozide</a:t>
            </a:r>
            <a:r>
              <a:rPr lang="en-US" sz="300" baseline="0" dirty="0"/>
              <a:t> </a:t>
            </a:r>
          </a:p>
        </p:txBody>
      </p:sp>
      <p:sp>
        <p:nvSpPr>
          <p:cNvPr id="803" name="AutoShape 669">
            <a:extLst>
              <a:ext uri="{FF2B5EF4-FFF2-40B4-BE49-F238E27FC236}">
                <a16:creationId xmlns:a16="http://schemas.microsoft.com/office/drawing/2014/main" id="{E90B6C13-3F59-7B4B-ABE6-EC774483897C}"/>
              </a:ext>
            </a:extLst>
          </p:cNvPr>
          <p:cNvSpPr>
            <a:spLocks noChangeArrowheads="1"/>
          </p:cNvSpPr>
          <p:nvPr/>
        </p:nvSpPr>
        <p:spPr bwMode="auto">
          <a:xfrm>
            <a:off x="5477288" y="5244279"/>
            <a:ext cx="498475" cy="357188"/>
          </a:xfrm>
          <a:prstGeom prst="hexagon">
            <a:avLst>
              <a:gd name="adj" fmla="val 34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805" name="AutoShape 671">
            <a:extLst>
              <a:ext uri="{FF2B5EF4-FFF2-40B4-BE49-F238E27FC236}">
                <a16:creationId xmlns:a16="http://schemas.microsoft.com/office/drawing/2014/main" id="{E9DFE009-7AC1-4343-B57B-36D7FA60B84E}"/>
              </a:ext>
            </a:extLst>
          </p:cNvPr>
          <p:cNvSpPr>
            <a:spLocks noChangeArrowheads="1"/>
          </p:cNvSpPr>
          <p:nvPr/>
        </p:nvSpPr>
        <p:spPr bwMode="auto">
          <a:xfrm>
            <a:off x="5480561" y="4884769"/>
            <a:ext cx="485775" cy="357187"/>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806" name="Text Box 807">
            <a:extLst>
              <a:ext uri="{FF2B5EF4-FFF2-40B4-BE49-F238E27FC236}">
                <a16:creationId xmlns:a16="http://schemas.microsoft.com/office/drawing/2014/main" id="{4B5ADA7E-B019-9B46-9CC0-E8D67B50FA5C}"/>
              </a:ext>
            </a:extLst>
          </p:cNvPr>
          <p:cNvSpPr txBox="1">
            <a:spLocks noChangeArrowheads="1"/>
          </p:cNvSpPr>
          <p:nvPr/>
        </p:nvSpPr>
        <p:spPr bwMode="auto">
          <a:xfrm>
            <a:off x="5505961" y="5103844"/>
            <a:ext cx="447675" cy="141287"/>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Halofenozide</a:t>
            </a:r>
            <a:r>
              <a:rPr lang="en-US" sz="300" baseline="0" dirty="0"/>
              <a:t> </a:t>
            </a:r>
          </a:p>
        </p:txBody>
      </p:sp>
      <p:sp>
        <p:nvSpPr>
          <p:cNvPr id="808" name="Text Box 813">
            <a:extLst>
              <a:ext uri="{FF2B5EF4-FFF2-40B4-BE49-F238E27FC236}">
                <a16:creationId xmlns:a16="http://schemas.microsoft.com/office/drawing/2014/main" id="{61140640-6E69-AA43-81A0-28AF564DBC77}"/>
              </a:ext>
            </a:extLst>
          </p:cNvPr>
          <p:cNvSpPr txBox="1">
            <a:spLocks noChangeArrowheads="1"/>
          </p:cNvSpPr>
          <p:nvPr/>
        </p:nvSpPr>
        <p:spPr bwMode="auto">
          <a:xfrm>
            <a:off x="5523326" y="5469704"/>
            <a:ext cx="428625"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Tebufenozide</a:t>
            </a:r>
            <a:r>
              <a:rPr lang="en-US" sz="300" baseline="0" dirty="0"/>
              <a:t> </a:t>
            </a:r>
          </a:p>
        </p:txBody>
      </p:sp>
      <p:sp>
        <p:nvSpPr>
          <p:cNvPr id="809" name="Text Box 824">
            <a:extLst>
              <a:ext uri="{FF2B5EF4-FFF2-40B4-BE49-F238E27FC236}">
                <a16:creationId xmlns:a16="http://schemas.microsoft.com/office/drawing/2014/main" id="{E3C1869B-7D39-5C45-ACA1-C17F8A0600A9}"/>
              </a:ext>
            </a:extLst>
          </p:cNvPr>
          <p:cNvSpPr txBox="1">
            <a:spLocks noChangeArrowheads="1"/>
          </p:cNvSpPr>
          <p:nvPr/>
        </p:nvSpPr>
        <p:spPr bwMode="auto">
          <a:xfrm>
            <a:off x="5817656" y="5495503"/>
            <a:ext cx="885774" cy="158257"/>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18 </a:t>
            </a:r>
            <a:r>
              <a:rPr lang="en-GB" sz="400" baseline="0" dirty="0" err="1"/>
              <a:t>Diacylhydrazines</a:t>
            </a:r>
            <a:endParaRPr lang="en-US" sz="400" baseline="0" dirty="0"/>
          </a:p>
        </p:txBody>
      </p:sp>
      <p:sp>
        <p:nvSpPr>
          <p:cNvPr id="810" name="Text Box 672">
            <a:extLst>
              <a:ext uri="{FF2B5EF4-FFF2-40B4-BE49-F238E27FC236}">
                <a16:creationId xmlns:a16="http://schemas.microsoft.com/office/drawing/2014/main" id="{9E5DF432-CA9C-CF43-8F91-B83F0DB2B096}"/>
              </a:ext>
            </a:extLst>
          </p:cNvPr>
          <p:cNvSpPr txBox="1">
            <a:spLocks noChangeArrowheads="1"/>
          </p:cNvSpPr>
          <p:nvPr/>
        </p:nvSpPr>
        <p:spPr bwMode="auto">
          <a:xfrm>
            <a:off x="5373881" y="4314989"/>
            <a:ext cx="1176389" cy="235201"/>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18: Ecdysone receptor agonists</a:t>
            </a:r>
          </a:p>
        </p:txBody>
      </p:sp>
      <p:graphicFrame>
        <p:nvGraphicFramePr>
          <p:cNvPr id="811" name="Object 810">
            <a:extLst>
              <a:ext uri="{FF2B5EF4-FFF2-40B4-BE49-F238E27FC236}">
                <a16:creationId xmlns:a16="http://schemas.microsoft.com/office/drawing/2014/main" id="{EACE9A27-9AC4-7A49-BDD0-43B6465308ED}"/>
              </a:ext>
            </a:extLst>
          </p:cNvPr>
          <p:cNvGraphicFramePr>
            <a:graphicFrameLocks noChangeAspect="1"/>
          </p:cNvGraphicFramePr>
          <p:nvPr>
            <p:extLst>
              <p:ext uri="{D42A27DB-BD31-4B8C-83A1-F6EECF244321}">
                <p14:modId xmlns:p14="http://schemas.microsoft.com/office/powerpoint/2010/main" val="677812067"/>
              </p:ext>
            </p:extLst>
          </p:nvPr>
        </p:nvGraphicFramePr>
        <p:xfrm>
          <a:off x="5522267" y="5314436"/>
          <a:ext cx="401688" cy="177498"/>
        </p:xfrm>
        <a:graphic>
          <a:graphicData uri="http://schemas.openxmlformats.org/presentationml/2006/ole">
            <mc:AlternateContent xmlns:mc="http://schemas.openxmlformats.org/markup-compatibility/2006">
              <mc:Choice xmlns:v="urn:schemas-microsoft-com:vml" Requires="v">
                <p:oleObj name="CS ChemDraw Drawing" r:id="rId172" imgW="4016877" imgH="1774980" progId="ChemDraw.Document.6.0">
                  <p:embed/>
                </p:oleObj>
              </mc:Choice>
              <mc:Fallback>
                <p:oleObj name="CS ChemDraw Drawing" r:id="rId172" imgW="4016877" imgH="1774980" progId="ChemDraw.Document.6.0">
                  <p:embed/>
                  <p:pic>
                    <p:nvPicPr>
                      <p:cNvPr id="811" name="Object 810">
                        <a:extLst>
                          <a:ext uri="{FF2B5EF4-FFF2-40B4-BE49-F238E27FC236}">
                            <a16:creationId xmlns:a16="http://schemas.microsoft.com/office/drawing/2014/main" id="{EACE9A27-9AC4-7A49-BDD0-43B6465308ED}"/>
                          </a:ext>
                        </a:extLst>
                      </p:cNvPr>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5522267" y="5314436"/>
                        <a:ext cx="401688" cy="177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23" name="Object 922">
            <a:extLst>
              <a:ext uri="{FF2B5EF4-FFF2-40B4-BE49-F238E27FC236}">
                <a16:creationId xmlns:a16="http://schemas.microsoft.com/office/drawing/2014/main" id="{0A0BD66A-61F6-2B4D-9E86-ED4AD5877CF6}"/>
              </a:ext>
            </a:extLst>
          </p:cNvPr>
          <p:cNvGraphicFramePr>
            <a:graphicFrameLocks noChangeAspect="1"/>
          </p:cNvGraphicFramePr>
          <p:nvPr>
            <p:extLst>
              <p:ext uri="{D42A27DB-BD31-4B8C-83A1-F6EECF244321}">
                <p14:modId xmlns:p14="http://schemas.microsoft.com/office/powerpoint/2010/main" val="1295963472"/>
              </p:ext>
            </p:extLst>
          </p:nvPr>
        </p:nvGraphicFramePr>
        <p:xfrm>
          <a:off x="5533516" y="4948095"/>
          <a:ext cx="351092" cy="163485"/>
        </p:xfrm>
        <a:graphic>
          <a:graphicData uri="http://schemas.openxmlformats.org/presentationml/2006/ole">
            <mc:AlternateContent xmlns:mc="http://schemas.openxmlformats.org/markup-compatibility/2006">
              <mc:Choice xmlns:v="urn:schemas-microsoft-com:vml" Requires="v">
                <p:oleObj name="CS ChemDraw Drawing" r:id="rId174" imgW="3510918" imgH="1634850" progId="ChemDraw.Document.6.0">
                  <p:embed/>
                </p:oleObj>
              </mc:Choice>
              <mc:Fallback>
                <p:oleObj name="CS ChemDraw Drawing" r:id="rId174" imgW="3510918" imgH="1634850" progId="ChemDraw.Document.6.0">
                  <p:embed/>
                  <p:pic>
                    <p:nvPicPr>
                      <p:cNvPr id="923" name="Object 922">
                        <a:extLst>
                          <a:ext uri="{FF2B5EF4-FFF2-40B4-BE49-F238E27FC236}">
                            <a16:creationId xmlns:a16="http://schemas.microsoft.com/office/drawing/2014/main" id="{0A0BD66A-61F6-2B4D-9E86-ED4AD5877CF6}"/>
                          </a:ext>
                        </a:extLst>
                      </p:cNvPr>
                      <p:cNvPicPr>
                        <a:picLocks noChangeAspect="1" noChangeArrowheads="1"/>
                      </p:cNvPicPr>
                      <p:nvPr/>
                    </p:nvPicPr>
                    <p:blipFill>
                      <a:blip r:embed="rId175">
                        <a:extLst>
                          <a:ext uri="{28A0092B-C50C-407E-A947-70E740481C1C}">
                            <a14:useLocalDpi xmlns:a14="http://schemas.microsoft.com/office/drawing/2010/main" val="0"/>
                          </a:ext>
                        </a:extLst>
                      </a:blip>
                      <a:srcRect/>
                      <a:stretch>
                        <a:fillRect/>
                      </a:stretch>
                    </p:blipFill>
                    <p:spPr bwMode="auto">
                      <a:xfrm>
                        <a:off x="5533516" y="4948095"/>
                        <a:ext cx="351092" cy="1634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24" name="Object 923">
            <a:extLst>
              <a:ext uri="{FF2B5EF4-FFF2-40B4-BE49-F238E27FC236}">
                <a16:creationId xmlns:a16="http://schemas.microsoft.com/office/drawing/2014/main" id="{72E4D116-61DD-5C46-BF0A-C958132F862D}"/>
              </a:ext>
            </a:extLst>
          </p:cNvPr>
          <p:cNvGraphicFramePr>
            <a:graphicFrameLocks noChangeAspect="1"/>
          </p:cNvGraphicFramePr>
          <p:nvPr>
            <p:extLst>
              <p:ext uri="{D42A27DB-BD31-4B8C-83A1-F6EECF244321}">
                <p14:modId xmlns:p14="http://schemas.microsoft.com/office/powerpoint/2010/main" val="2430746262"/>
              </p:ext>
            </p:extLst>
          </p:nvPr>
        </p:nvGraphicFramePr>
        <p:xfrm>
          <a:off x="5523515" y="4549986"/>
          <a:ext cx="374864" cy="234657"/>
        </p:xfrm>
        <a:graphic>
          <a:graphicData uri="http://schemas.openxmlformats.org/presentationml/2006/ole">
            <mc:AlternateContent xmlns:mc="http://schemas.openxmlformats.org/markup-compatibility/2006">
              <mc:Choice xmlns:v="urn:schemas-microsoft-com:vml" Requires="v">
                <p:oleObj name="CS ChemDraw Drawing" r:id="rId176" imgW="3748635" imgH="2346570" progId="ChemDraw.Document.6.0">
                  <p:embed/>
                </p:oleObj>
              </mc:Choice>
              <mc:Fallback>
                <p:oleObj name="CS ChemDraw Drawing" r:id="rId176" imgW="3748635" imgH="2346570" progId="ChemDraw.Document.6.0">
                  <p:embed/>
                  <p:pic>
                    <p:nvPicPr>
                      <p:cNvPr id="924" name="Object 923">
                        <a:extLst>
                          <a:ext uri="{FF2B5EF4-FFF2-40B4-BE49-F238E27FC236}">
                            <a16:creationId xmlns:a16="http://schemas.microsoft.com/office/drawing/2014/main" id="{72E4D116-61DD-5C46-BF0A-C958132F862D}"/>
                          </a:ext>
                        </a:extLst>
                      </p:cNvPr>
                      <p:cNvPicPr>
                        <a:picLocks noChangeAspect="1" noChangeArrowheads="1"/>
                      </p:cNvPicPr>
                      <p:nvPr/>
                    </p:nvPicPr>
                    <p:blipFill>
                      <a:blip r:embed="rId177">
                        <a:extLst>
                          <a:ext uri="{28A0092B-C50C-407E-A947-70E740481C1C}">
                            <a14:useLocalDpi xmlns:a14="http://schemas.microsoft.com/office/drawing/2010/main" val="0"/>
                          </a:ext>
                        </a:extLst>
                      </a:blip>
                      <a:srcRect/>
                      <a:stretch>
                        <a:fillRect/>
                      </a:stretch>
                    </p:blipFill>
                    <p:spPr bwMode="auto">
                      <a:xfrm>
                        <a:off x="5523515" y="4549986"/>
                        <a:ext cx="374864" cy="234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940" name="AutoShape 86">
            <a:extLst>
              <a:ext uri="{FF2B5EF4-FFF2-40B4-BE49-F238E27FC236}">
                <a16:creationId xmlns:a16="http://schemas.microsoft.com/office/drawing/2014/main" id="{112C695A-51E5-F24F-9F23-3382BD38F587}"/>
              </a:ext>
            </a:extLst>
          </p:cNvPr>
          <p:cNvSpPr>
            <a:spLocks noChangeArrowheads="1"/>
          </p:cNvSpPr>
          <p:nvPr/>
        </p:nvSpPr>
        <p:spPr bwMode="auto">
          <a:xfrm>
            <a:off x="4522345" y="4335194"/>
            <a:ext cx="861061" cy="625669"/>
          </a:xfrm>
          <a:prstGeom prst="roundRect">
            <a:avLst>
              <a:gd name="adj" fmla="val 9991"/>
            </a:avLst>
          </a:prstGeom>
          <a:gradFill flip="none" rotWithShape="1">
            <a:gsLst>
              <a:gs pos="90000">
                <a:srgbClr val="297304">
                  <a:alpha val="50000"/>
                </a:srgbClr>
              </a:gs>
              <a:gs pos="0">
                <a:schemeClr val="bg1"/>
              </a:gs>
            </a:gsLst>
            <a:lin ang="16200000" scaled="0"/>
            <a:tileRect/>
          </a:gradFill>
          <a:ln w="6350">
            <a:solidFill>
              <a:srgbClr val="4E9403"/>
            </a:solidFill>
            <a:round/>
            <a:headEnd/>
            <a:tailEnd/>
          </a:ln>
          <a:effectLst/>
        </p:spPr>
        <p:txBody>
          <a:bodyPr wrap="none" anchor="ctr"/>
          <a:lstStyle/>
          <a:p>
            <a:pPr marL="180975" indent="-180975"/>
            <a:endParaRPr lang="en-GB" dirty="0"/>
          </a:p>
          <a:p>
            <a:pPr marL="180975" indent="-180975"/>
            <a:endParaRPr lang="en-GB" dirty="0"/>
          </a:p>
        </p:txBody>
      </p:sp>
      <p:sp>
        <p:nvSpPr>
          <p:cNvPr id="941" name="AutoShape 86">
            <a:extLst>
              <a:ext uri="{FF2B5EF4-FFF2-40B4-BE49-F238E27FC236}">
                <a16:creationId xmlns:a16="http://schemas.microsoft.com/office/drawing/2014/main" id="{624A6062-8FD1-534A-937F-B142494FD858}"/>
              </a:ext>
            </a:extLst>
          </p:cNvPr>
          <p:cNvSpPr>
            <a:spLocks noChangeArrowheads="1"/>
          </p:cNvSpPr>
          <p:nvPr/>
        </p:nvSpPr>
        <p:spPr bwMode="auto">
          <a:xfrm>
            <a:off x="4520608" y="5002139"/>
            <a:ext cx="856742" cy="665320"/>
          </a:xfrm>
          <a:prstGeom prst="roundRect">
            <a:avLst>
              <a:gd name="adj" fmla="val 7801"/>
            </a:avLst>
          </a:prstGeom>
          <a:gradFill flip="none" rotWithShape="1">
            <a:gsLst>
              <a:gs pos="90000">
                <a:srgbClr val="297304">
                  <a:alpha val="50000"/>
                </a:srgbClr>
              </a:gs>
              <a:gs pos="0">
                <a:schemeClr val="bg1"/>
              </a:gs>
            </a:gsLst>
            <a:lin ang="16200000" scaled="0"/>
            <a:tileRect/>
          </a:gradFill>
          <a:ln w="6350">
            <a:solidFill>
              <a:srgbClr val="4E9403"/>
            </a:solidFill>
            <a:round/>
            <a:headEnd/>
            <a:tailEnd/>
          </a:ln>
          <a:effectLst/>
        </p:spPr>
        <p:txBody>
          <a:bodyPr wrap="none" anchor="ctr"/>
          <a:lstStyle/>
          <a:p>
            <a:pPr marL="180975" indent="-180975"/>
            <a:endParaRPr lang="en-GB" dirty="0"/>
          </a:p>
          <a:p>
            <a:pPr marL="180975" indent="-180975"/>
            <a:endParaRPr lang="en-GB" dirty="0"/>
          </a:p>
        </p:txBody>
      </p:sp>
      <p:sp>
        <p:nvSpPr>
          <p:cNvPr id="942" name="AutoShape 658">
            <a:extLst>
              <a:ext uri="{FF2B5EF4-FFF2-40B4-BE49-F238E27FC236}">
                <a16:creationId xmlns:a16="http://schemas.microsoft.com/office/drawing/2014/main" id="{A793F4EE-03B1-F54E-8DA2-601763AAD17B}"/>
              </a:ext>
            </a:extLst>
          </p:cNvPr>
          <p:cNvSpPr>
            <a:spLocks noChangeArrowheads="1"/>
          </p:cNvSpPr>
          <p:nvPr/>
        </p:nvSpPr>
        <p:spPr bwMode="auto">
          <a:xfrm>
            <a:off x="4595332" y="4556312"/>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943" name="Text Box 804">
            <a:extLst>
              <a:ext uri="{FF2B5EF4-FFF2-40B4-BE49-F238E27FC236}">
                <a16:creationId xmlns:a16="http://schemas.microsoft.com/office/drawing/2014/main" id="{122DB6CF-BA54-A749-8030-4BC08B027D4C}"/>
              </a:ext>
            </a:extLst>
          </p:cNvPr>
          <p:cNvSpPr txBox="1">
            <a:spLocks noChangeArrowheads="1"/>
          </p:cNvSpPr>
          <p:nvPr/>
        </p:nvSpPr>
        <p:spPr bwMode="auto">
          <a:xfrm>
            <a:off x="4652482" y="4789675"/>
            <a:ext cx="381000"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Buprofezin</a:t>
            </a:r>
            <a:r>
              <a:rPr lang="en-US" sz="300" baseline="0" dirty="0"/>
              <a:t> </a:t>
            </a:r>
          </a:p>
        </p:txBody>
      </p:sp>
      <p:sp>
        <p:nvSpPr>
          <p:cNvPr id="944" name="AutoShape 661">
            <a:extLst>
              <a:ext uri="{FF2B5EF4-FFF2-40B4-BE49-F238E27FC236}">
                <a16:creationId xmlns:a16="http://schemas.microsoft.com/office/drawing/2014/main" id="{E8317767-4169-9947-B6F2-01EEFE79B44B}"/>
              </a:ext>
            </a:extLst>
          </p:cNvPr>
          <p:cNvSpPr>
            <a:spLocks noChangeArrowheads="1"/>
          </p:cNvSpPr>
          <p:nvPr/>
        </p:nvSpPr>
        <p:spPr bwMode="auto">
          <a:xfrm>
            <a:off x="4588107" y="5188386"/>
            <a:ext cx="482600" cy="357188"/>
          </a:xfrm>
          <a:prstGeom prst="hexagon">
            <a:avLst>
              <a:gd name="adj" fmla="val 33778"/>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945" name="Text Box 805">
            <a:extLst>
              <a:ext uri="{FF2B5EF4-FFF2-40B4-BE49-F238E27FC236}">
                <a16:creationId xmlns:a16="http://schemas.microsoft.com/office/drawing/2014/main" id="{7BFE8940-F9A5-7746-BBB3-B7F909DE67DA}"/>
              </a:ext>
            </a:extLst>
          </p:cNvPr>
          <p:cNvSpPr txBox="1">
            <a:spLocks noChangeArrowheads="1"/>
          </p:cNvSpPr>
          <p:nvPr/>
        </p:nvSpPr>
        <p:spPr bwMode="auto">
          <a:xfrm>
            <a:off x="4638907" y="5429686"/>
            <a:ext cx="401638"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Cyromazine</a:t>
            </a:r>
            <a:r>
              <a:rPr lang="en-US" sz="300" baseline="0" dirty="0"/>
              <a:t> </a:t>
            </a:r>
          </a:p>
        </p:txBody>
      </p:sp>
      <p:sp>
        <p:nvSpPr>
          <p:cNvPr id="946" name="Text Box 824">
            <a:extLst>
              <a:ext uri="{FF2B5EF4-FFF2-40B4-BE49-F238E27FC236}">
                <a16:creationId xmlns:a16="http://schemas.microsoft.com/office/drawing/2014/main" id="{8216C277-0C10-F74F-9FEC-1554ACD6096B}"/>
              </a:ext>
            </a:extLst>
          </p:cNvPr>
          <p:cNvSpPr txBox="1">
            <a:spLocks noChangeArrowheads="1"/>
          </p:cNvSpPr>
          <p:nvPr/>
        </p:nvSpPr>
        <p:spPr bwMode="auto">
          <a:xfrm>
            <a:off x="4922107" y="4805519"/>
            <a:ext cx="557499" cy="158257"/>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16 </a:t>
            </a:r>
            <a:r>
              <a:rPr lang="en-GB" sz="400" baseline="0" dirty="0" err="1"/>
              <a:t>Buprofezin</a:t>
            </a:r>
            <a:endParaRPr lang="en-US" sz="400" baseline="0" dirty="0"/>
          </a:p>
        </p:txBody>
      </p:sp>
      <p:sp>
        <p:nvSpPr>
          <p:cNvPr id="947" name="Text Box 824">
            <a:extLst>
              <a:ext uri="{FF2B5EF4-FFF2-40B4-BE49-F238E27FC236}">
                <a16:creationId xmlns:a16="http://schemas.microsoft.com/office/drawing/2014/main" id="{A41A7E8F-E506-0B4A-9F84-B85E45C54FFB}"/>
              </a:ext>
            </a:extLst>
          </p:cNvPr>
          <p:cNvSpPr txBox="1">
            <a:spLocks noChangeArrowheads="1"/>
          </p:cNvSpPr>
          <p:nvPr/>
        </p:nvSpPr>
        <p:spPr bwMode="auto">
          <a:xfrm>
            <a:off x="4865441" y="5489037"/>
            <a:ext cx="587375" cy="158257"/>
          </a:xfrm>
          <a:prstGeom prst="rect">
            <a:avLst/>
          </a:prstGeom>
          <a:noFill/>
          <a:ln w="9525">
            <a:noFill/>
            <a:miter lim="800000"/>
            <a:headEnd/>
            <a:tailEnd/>
          </a:ln>
          <a:effectLst/>
        </p:spPr>
        <p:txBody>
          <a:bodyPr wrap="square" lIns="95764" tIns="47883" rIns="95764" bIns="47883">
            <a:spAutoFit/>
          </a:bodyPr>
          <a:lstStyle/>
          <a:p>
            <a:pPr defTabSz="957263"/>
            <a:r>
              <a:rPr lang="en-GB" sz="400" baseline="0" dirty="0"/>
              <a:t>17 </a:t>
            </a:r>
            <a:r>
              <a:rPr lang="en-GB" sz="400" baseline="0" dirty="0" err="1"/>
              <a:t>Cyromazine</a:t>
            </a:r>
            <a:endParaRPr lang="en-US" sz="400" baseline="0" dirty="0"/>
          </a:p>
        </p:txBody>
      </p:sp>
      <p:sp>
        <p:nvSpPr>
          <p:cNvPr id="948" name="Text Box 663">
            <a:extLst>
              <a:ext uri="{FF2B5EF4-FFF2-40B4-BE49-F238E27FC236}">
                <a16:creationId xmlns:a16="http://schemas.microsoft.com/office/drawing/2014/main" id="{D49E2443-610E-2344-AE90-007580512DFB}"/>
              </a:ext>
            </a:extLst>
          </p:cNvPr>
          <p:cNvSpPr txBox="1">
            <a:spLocks noChangeArrowheads="1"/>
          </p:cNvSpPr>
          <p:nvPr/>
        </p:nvSpPr>
        <p:spPr bwMode="auto">
          <a:xfrm>
            <a:off x="4396577" y="4989421"/>
            <a:ext cx="1142842" cy="219075"/>
          </a:xfrm>
          <a:prstGeom prst="rect">
            <a:avLst/>
          </a:prstGeom>
          <a:noFill/>
          <a:ln w="9525" algn="ctr">
            <a:noFill/>
            <a:miter lim="800000"/>
            <a:headEnd/>
            <a:tailEnd/>
          </a:ln>
          <a:effectLst/>
        </p:spPr>
        <p:txBody>
          <a:bodyPr wrap="square" lIns="95764" tIns="47883" rIns="95764" bIns="47883">
            <a:spAutoFit/>
          </a:bodyPr>
          <a:lstStyle/>
          <a:p>
            <a:pPr algn="ctr" defTabSz="957263"/>
            <a:r>
              <a:rPr lang="en-GB" sz="400" b="1" baseline="0" dirty="0"/>
              <a:t>Group 17: Moulting disruptors, Dipteran</a:t>
            </a:r>
            <a:r>
              <a:rPr lang="en-US" sz="400" b="1" baseline="0" dirty="0"/>
              <a:t> </a:t>
            </a:r>
          </a:p>
        </p:txBody>
      </p:sp>
      <p:graphicFrame>
        <p:nvGraphicFramePr>
          <p:cNvPr id="949" name="Object 948">
            <a:extLst>
              <a:ext uri="{FF2B5EF4-FFF2-40B4-BE49-F238E27FC236}">
                <a16:creationId xmlns:a16="http://schemas.microsoft.com/office/drawing/2014/main" id="{A47B15A1-6A43-1C49-AC5B-73598524E973}"/>
              </a:ext>
            </a:extLst>
          </p:cNvPr>
          <p:cNvGraphicFramePr>
            <a:graphicFrameLocks noChangeAspect="1"/>
          </p:cNvGraphicFramePr>
          <p:nvPr>
            <p:extLst>
              <p:ext uri="{D42A27DB-BD31-4B8C-83A1-F6EECF244321}">
                <p14:modId xmlns:p14="http://schemas.microsoft.com/office/powerpoint/2010/main" val="3386213193"/>
              </p:ext>
            </p:extLst>
          </p:nvPr>
        </p:nvGraphicFramePr>
        <p:xfrm>
          <a:off x="4690504" y="5281892"/>
          <a:ext cx="283802" cy="179885"/>
        </p:xfrm>
        <a:graphic>
          <a:graphicData uri="http://schemas.openxmlformats.org/presentationml/2006/ole">
            <mc:AlternateContent xmlns:mc="http://schemas.openxmlformats.org/markup-compatibility/2006">
              <mc:Choice xmlns:v="urn:schemas-microsoft-com:vml" Requires="v">
                <p:oleObj name="CS ChemDraw Drawing" r:id="rId178" imgW="2365014" imgH="1499040" progId="ChemDraw.Document.6.0">
                  <p:embed/>
                </p:oleObj>
              </mc:Choice>
              <mc:Fallback>
                <p:oleObj name="CS ChemDraw Drawing" r:id="rId178" imgW="2365014" imgH="1499040" progId="ChemDraw.Document.6.0">
                  <p:embed/>
                  <p:pic>
                    <p:nvPicPr>
                      <p:cNvPr id="949" name="Object 948">
                        <a:extLst>
                          <a:ext uri="{FF2B5EF4-FFF2-40B4-BE49-F238E27FC236}">
                            <a16:creationId xmlns:a16="http://schemas.microsoft.com/office/drawing/2014/main" id="{A47B15A1-6A43-1C49-AC5B-73598524E973}"/>
                          </a:ext>
                        </a:extLst>
                      </p:cNvPr>
                      <p:cNvPicPr>
                        <a:picLocks noChangeAspect="1" noChangeArrowheads="1"/>
                      </p:cNvPicPr>
                      <p:nvPr/>
                    </p:nvPicPr>
                    <p:blipFill>
                      <a:blip r:embed="rId179">
                        <a:extLst>
                          <a:ext uri="{28A0092B-C50C-407E-A947-70E740481C1C}">
                            <a14:useLocalDpi xmlns:a14="http://schemas.microsoft.com/office/drawing/2010/main" val="0"/>
                          </a:ext>
                        </a:extLst>
                      </a:blip>
                      <a:srcRect/>
                      <a:stretch>
                        <a:fillRect/>
                      </a:stretch>
                    </p:blipFill>
                    <p:spPr bwMode="auto">
                      <a:xfrm>
                        <a:off x="4690504" y="5281892"/>
                        <a:ext cx="283802" cy="179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50" name="Object 949">
            <a:extLst>
              <a:ext uri="{FF2B5EF4-FFF2-40B4-BE49-F238E27FC236}">
                <a16:creationId xmlns:a16="http://schemas.microsoft.com/office/drawing/2014/main" id="{DB024A21-2BBD-8D40-9535-12F3B803BC23}"/>
              </a:ext>
            </a:extLst>
          </p:cNvPr>
          <p:cNvGraphicFramePr>
            <a:graphicFrameLocks noChangeAspect="1"/>
          </p:cNvGraphicFramePr>
          <p:nvPr>
            <p:extLst>
              <p:ext uri="{D42A27DB-BD31-4B8C-83A1-F6EECF244321}">
                <p14:modId xmlns:p14="http://schemas.microsoft.com/office/powerpoint/2010/main" val="1827759253"/>
              </p:ext>
            </p:extLst>
          </p:nvPr>
        </p:nvGraphicFramePr>
        <p:xfrm>
          <a:off x="4656138" y="4617887"/>
          <a:ext cx="339725" cy="207962"/>
        </p:xfrm>
        <a:graphic>
          <a:graphicData uri="http://schemas.openxmlformats.org/presentationml/2006/ole">
            <mc:AlternateContent xmlns:mc="http://schemas.openxmlformats.org/markup-compatibility/2006">
              <mc:Choice xmlns:v="urn:schemas-microsoft-com:vml" Requires="v">
                <p:oleObj name="CS ChemDraw Drawing" r:id="rId180" imgW="2826671" imgH="1744740" progId="ChemDraw.Document.6.0">
                  <p:embed/>
                </p:oleObj>
              </mc:Choice>
              <mc:Fallback>
                <p:oleObj name="CS ChemDraw Drawing" r:id="rId180" imgW="2826671" imgH="1744740" progId="ChemDraw.Document.6.0">
                  <p:embed/>
                  <p:pic>
                    <p:nvPicPr>
                      <p:cNvPr id="950" name="Object 949">
                        <a:extLst>
                          <a:ext uri="{FF2B5EF4-FFF2-40B4-BE49-F238E27FC236}">
                            <a16:creationId xmlns:a16="http://schemas.microsoft.com/office/drawing/2014/main" id="{DB024A21-2BBD-8D40-9535-12F3B803BC23}"/>
                          </a:ext>
                        </a:extLst>
                      </p:cNvPr>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4656138" y="4617887"/>
                        <a:ext cx="339725" cy="207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952" name="Text Box 662">
            <a:extLst>
              <a:ext uri="{FF2B5EF4-FFF2-40B4-BE49-F238E27FC236}">
                <a16:creationId xmlns:a16="http://schemas.microsoft.com/office/drawing/2014/main" id="{6F35F085-9D64-4740-9D43-BE5B3A9D5785}"/>
              </a:ext>
            </a:extLst>
          </p:cNvPr>
          <p:cNvSpPr txBox="1">
            <a:spLocks noChangeArrowheads="1"/>
          </p:cNvSpPr>
          <p:nvPr/>
        </p:nvSpPr>
        <p:spPr bwMode="auto">
          <a:xfrm>
            <a:off x="4415436" y="4310621"/>
            <a:ext cx="1080275" cy="235201"/>
          </a:xfrm>
          <a:prstGeom prst="rect">
            <a:avLst/>
          </a:prstGeom>
          <a:noFill/>
          <a:ln w="9525">
            <a:noFill/>
            <a:miter lim="800000"/>
            <a:headEnd/>
            <a:tailEnd/>
          </a:ln>
          <a:effectLst/>
        </p:spPr>
        <p:txBody>
          <a:bodyPr wrap="square" lIns="95764" tIns="47883" rIns="95764" bIns="47883">
            <a:spAutoFit/>
          </a:bodyPr>
          <a:lstStyle>
            <a:defPPr>
              <a:defRPr lang="en-US"/>
            </a:defPPr>
            <a:lvl1pPr algn="r" defTabSz="957263">
              <a:defRPr sz="450" b="1" baseline="0"/>
            </a:lvl1pPr>
          </a:lstStyle>
          <a:p>
            <a:pPr algn="ctr"/>
            <a:r>
              <a:rPr lang="en-GB" dirty="0"/>
              <a:t>Group 16: Inhibitors of chitin biosynthesis, type 1</a:t>
            </a:r>
            <a:r>
              <a:rPr lang="en-US" dirty="0"/>
              <a:t> </a:t>
            </a:r>
          </a:p>
        </p:txBody>
      </p:sp>
      <p:sp>
        <p:nvSpPr>
          <p:cNvPr id="953" name="AutoShape 670">
            <a:extLst>
              <a:ext uri="{FF2B5EF4-FFF2-40B4-BE49-F238E27FC236}">
                <a16:creationId xmlns:a16="http://schemas.microsoft.com/office/drawing/2014/main" id="{401D3F03-E89F-D343-9753-7BE0F61B1FD7}"/>
              </a:ext>
            </a:extLst>
          </p:cNvPr>
          <p:cNvSpPr>
            <a:spLocks noChangeArrowheads="1"/>
          </p:cNvSpPr>
          <p:nvPr/>
        </p:nvSpPr>
        <p:spPr bwMode="auto">
          <a:xfrm>
            <a:off x="5845369" y="5064526"/>
            <a:ext cx="485775" cy="357187"/>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954" name="Text Box 808">
            <a:extLst>
              <a:ext uri="{FF2B5EF4-FFF2-40B4-BE49-F238E27FC236}">
                <a16:creationId xmlns:a16="http://schemas.microsoft.com/office/drawing/2014/main" id="{4F1610EE-2956-FD43-A1E8-F980F927EAAC}"/>
              </a:ext>
            </a:extLst>
          </p:cNvPr>
          <p:cNvSpPr txBox="1">
            <a:spLocks noChangeArrowheads="1"/>
          </p:cNvSpPr>
          <p:nvPr/>
        </p:nvSpPr>
        <p:spPr bwMode="auto">
          <a:xfrm>
            <a:off x="5815206" y="5277251"/>
            <a:ext cx="542925" cy="141287"/>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Methoxyfenozide</a:t>
            </a:r>
            <a:r>
              <a:rPr lang="en-US" sz="300" baseline="0" dirty="0"/>
              <a:t> </a:t>
            </a:r>
          </a:p>
        </p:txBody>
      </p:sp>
      <p:graphicFrame>
        <p:nvGraphicFramePr>
          <p:cNvPr id="955" name="Object 954">
            <a:extLst>
              <a:ext uri="{FF2B5EF4-FFF2-40B4-BE49-F238E27FC236}">
                <a16:creationId xmlns:a16="http://schemas.microsoft.com/office/drawing/2014/main" id="{968CF065-5A6F-0C42-9764-6E545FE923B4}"/>
              </a:ext>
            </a:extLst>
          </p:cNvPr>
          <p:cNvGraphicFramePr>
            <a:graphicFrameLocks noChangeAspect="1"/>
          </p:cNvGraphicFramePr>
          <p:nvPr>
            <p:extLst>
              <p:ext uri="{D42A27DB-BD31-4B8C-83A1-F6EECF244321}">
                <p14:modId xmlns:p14="http://schemas.microsoft.com/office/powerpoint/2010/main" val="2089903828"/>
              </p:ext>
            </p:extLst>
          </p:nvPr>
        </p:nvGraphicFramePr>
        <p:xfrm>
          <a:off x="5924198" y="5097839"/>
          <a:ext cx="336451" cy="234063"/>
        </p:xfrm>
        <a:graphic>
          <a:graphicData uri="http://schemas.openxmlformats.org/presentationml/2006/ole">
            <mc:AlternateContent xmlns:mc="http://schemas.openxmlformats.org/markup-compatibility/2006">
              <mc:Choice xmlns:v="urn:schemas-microsoft-com:vml" Requires="v">
                <p:oleObj name="CS ChemDraw Drawing" r:id="rId182" imgW="3364506" imgH="2340630" progId="ChemDraw.Document.6.0">
                  <p:embed/>
                </p:oleObj>
              </mc:Choice>
              <mc:Fallback>
                <p:oleObj name="CS ChemDraw Drawing" r:id="rId182" imgW="3364506" imgH="2340630" progId="ChemDraw.Document.6.0">
                  <p:embed/>
                  <p:pic>
                    <p:nvPicPr>
                      <p:cNvPr id="955" name="Object 954">
                        <a:extLst>
                          <a:ext uri="{FF2B5EF4-FFF2-40B4-BE49-F238E27FC236}">
                            <a16:creationId xmlns:a16="http://schemas.microsoft.com/office/drawing/2014/main" id="{968CF065-5A6F-0C42-9764-6E545FE923B4}"/>
                          </a:ext>
                        </a:extLst>
                      </p:cNvPr>
                      <p:cNvPicPr>
                        <a:picLocks noChangeAspect="1" noChangeArrowheads="1"/>
                      </p:cNvPicPr>
                      <p:nvPr/>
                    </p:nvPicPr>
                    <p:blipFill>
                      <a:blip r:embed="rId183">
                        <a:extLst>
                          <a:ext uri="{28A0092B-C50C-407E-A947-70E740481C1C}">
                            <a14:useLocalDpi xmlns:a14="http://schemas.microsoft.com/office/drawing/2010/main" val="0"/>
                          </a:ext>
                        </a:extLst>
                      </a:blip>
                      <a:srcRect/>
                      <a:stretch>
                        <a:fillRect/>
                      </a:stretch>
                    </p:blipFill>
                    <p:spPr bwMode="auto">
                      <a:xfrm>
                        <a:off x="5924198" y="5097839"/>
                        <a:ext cx="336451" cy="234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959" name="AutoShape 589">
            <a:extLst>
              <a:ext uri="{FF2B5EF4-FFF2-40B4-BE49-F238E27FC236}">
                <a16:creationId xmlns:a16="http://schemas.microsoft.com/office/drawing/2014/main" id="{5749423A-A272-0341-BFD5-87277E7C53B0}"/>
              </a:ext>
            </a:extLst>
          </p:cNvPr>
          <p:cNvSpPr>
            <a:spLocks noChangeArrowheads="1"/>
          </p:cNvSpPr>
          <p:nvPr/>
        </p:nvSpPr>
        <p:spPr bwMode="auto">
          <a:xfrm>
            <a:off x="3853862" y="5082148"/>
            <a:ext cx="485775" cy="3571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960" name="Text Box 618">
            <a:extLst>
              <a:ext uri="{FF2B5EF4-FFF2-40B4-BE49-F238E27FC236}">
                <a16:creationId xmlns:a16="http://schemas.microsoft.com/office/drawing/2014/main" id="{B33A6F56-F6D6-6744-9D0B-039BA528F9C3}"/>
              </a:ext>
            </a:extLst>
          </p:cNvPr>
          <p:cNvSpPr txBox="1">
            <a:spLocks noChangeArrowheads="1"/>
          </p:cNvSpPr>
          <p:nvPr/>
        </p:nvSpPr>
        <p:spPr bwMode="auto">
          <a:xfrm>
            <a:off x="3911489" y="5304452"/>
            <a:ext cx="371475"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Novaluron</a:t>
            </a:r>
            <a:r>
              <a:rPr lang="en-US" sz="300" baseline="0" dirty="0"/>
              <a:t> </a:t>
            </a:r>
          </a:p>
        </p:txBody>
      </p:sp>
      <p:graphicFrame>
        <p:nvGraphicFramePr>
          <p:cNvPr id="961" name="Object 960">
            <a:extLst>
              <a:ext uri="{FF2B5EF4-FFF2-40B4-BE49-F238E27FC236}">
                <a16:creationId xmlns:a16="http://schemas.microsoft.com/office/drawing/2014/main" id="{FB07DC05-8733-394A-A094-24A94AE40940}"/>
              </a:ext>
            </a:extLst>
          </p:cNvPr>
          <p:cNvGraphicFramePr>
            <a:graphicFrameLocks noChangeAspect="1"/>
          </p:cNvGraphicFramePr>
          <p:nvPr>
            <p:extLst>
              <p:ext uri="{D42A27DB-BD31-4B8C-83A1-F6EECF244321}">
                <p14:modId xmlns:p14="http://schemas.microsoft.com/office/powerpoint/2010/main" val="995866432"/>
              </p:ext>
            </p:extLst>
          </p:nvPr>
        </p:nvGraphicFramePr>
        <p:xfrm>
          <a:off x="3899802" y="5175040"/>
          <a:ext cx="393897" cy="150768"/>
        </p:xfrm>
        <a:graphic>
          <a:graphicData uri="http://schemas.openxmlformats.org/presentationml/2006/ole">
            <mc:AlternateContent xmlns:mc="http://schemas.openxmlformats.org/markup-compatibility/2006">
              <mc:Choice xmlns:v="urn:schemas-microsoft-com:vml" Requires="v">
                <p:oleObj name="CS ChemDraw Drawing" r:id="rId184" imgW="4923713" imgH="1884600" progId="ChemDraw.Document.6.0">
                  <p:embed/>
                </p:oleObj>
              </mc:Choice>
              <mc:Fallback>
                <p:oleObj name="CS ChemDraw Drawing" r:id="rId184" imgW="4923713" imgH="1884600" progId="ChemDraw.Document.6.0">
                  <p:embed/>
                  <p:pic>
                    <p:nvPicPr>
                      <p:cNvPr id="961" name="Object 960">
                        <a:extLst>
                          <a:ext uri="{FF2B5EF4-FFF2-40B4-BE49-F238E27FC236}">
                            <a16:creationId xmlns:a16="http://schemas.microsoft.com/office/drawing/2014/main" id="{FB07DC05-8733-394A-A094-24A94AE40940}"/>
                          </a:ext>
                        </a:extLst>
                      </p:cNvPr>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3899802" y="5175040"/>
                        <a:ext cx="393897" cy="150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4" name="Graphic 3">
            <a:extLst>
              <a:ext uri="{FF2B5EF4-FFF2-40B4-BE49-F238E27FC236}">
                <a16:creationId xmlns:a16="http://schemas.microsoft.com/office/drawing/2014/main" id="{5DDADE4F-6782-884B-A22E-AC9C38F2CEC3}"/>
              </a:ext>
            </a:extLst>
          </p:cNvPr>
          <p:cNvPicPr>
            <a:picLocks noChangeAspect="1"/>
          </p:cNvPicPr>
          <p:nvPr/>
        </p:nvPicPr>
        <p:blipFill>
          <a:blip r:embed="rId186" cstate="print">
            <a:extLst>
              <a:ext uri="{28A0092B-C50C-407E-A947-70E740481C1C}">
                <a14:useLocalDpi xmlns:a14="http://schemas.microsoft.com/office/drawing/2010/main" val="0"/>
              </a:ext>
              <a:ext uri="{96DAC541-7B7A-43D3-8B79-37D633B846F1}">
                <asvg:svgBlip xmlns:asvg="http://schemas.microsoft.com/office/drawing/2016/SVG/main" r:embed="rId187"/>
              </a:ext>
            </a:extLst>
          </a:blip>
          <a:stretch>
            <a:fillRect/>
          </a:stretch>
        </p:blipFill>
        <p:spPr>
          <a:xfrm>
            <a:off x="3915917" y="222136"/>
            <a:ext cx="2064118" cy="588962"/>
          </a:xfrm>
          <a:prstGeom prst="rect">
            <a:avLst/>
          </a:prstGeom>
        </p:spPr>
      </p:pic>
      <p:sp>
        <p:nvSpPr>
          <p:cNvPr id="699" name="AutoShape 722">
            <a:extLst>
              <a:ext uri="{FF2B5EF4-FFF2-40B4-BE49-F238E27FC236}">
                <a16:creationId xmlns:a16="http://schemas.microsoft.com/office/drawing/2014/main" id="{57066F51-2157-B245-B0EB-EC353D4A8A80}"/>
              </a:ext>
            </a:extLst>
          </p:cNvPr>
          <p:cNvSpPr>
            <a:spLocks noChangeArrowheads="1"/>
          </p:cNvSpPr>
          <p:nvPr/>
        </p:nvSpPr>
        <p:spPr bwMode="auto">
          <a:xfrm>
            <a:off x="8179463" y="2490204"/>
            <a:ext cx="571823" cy="357187"/>
          </a:xfrm>
          <a:prstGeom prst="hexagon">
            <a:avLst>
              <a:gd name="adj" fmla="val 34111"/>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701" name="Object 700">
            <a:extLst>
              <a:ext uri="{FF2B5EF4-FFF2-40B4-BE49-F238E27FC236}">
                <a16:creationId xmlns:a16="http://schemas.microsoft.com/office/drawing/2014/main" id="{B7F5550E-05AA-4643-B7EB-929B3106E00C}"/>
              </a:ext>
            </a:extLst>
          </p:cNvPr>
          <p:cNvGraphicFramePr>
            <a:graphicFrameLocks noChangeAspect="1"/>
          </p:cNvGraphicFramePr>
          <p:nvPr>
            <p:extLst>
              <p:ext uri="{D42A27DB-BD31-4B8C-83A1-F6EECF244321}">
                <p14:modId xmlns:p14="http://schemas.microsoft.com/office/powerpoint/2010/main" val="98059697"/>
              </p:ext>
            </p:extLst>
          </p:nvPr>
        </p:nvGraphicFramePr>
        <p:xfrm>
          <a:off x="8226518" y="2503415"/>
          <a:ext cx="449277" cy="271738"/>
        </p:xfrm>
        <a:graphic>
          <a:graphicData uri="http://schemas.openxmlformats.org/presentationml/2006/ole">
            <mc:AlternateContent xmlns:mc="http://schemas.openxmlformats.org/markup-compatibility/2006">
              <mc:Choice xmlns:v="urn:schemas-microsoft-com:vml" Requires="v">
                <p:oleObj name="CS ChemDraw Drawing" r:id="rId188" imgW="4269902" imgH="2582803" progId="ChemDraw.Document.6.0">
                  <p:embed/>
                </p:oleObj>
              </mc:Choice>
              <mc:Fallback>
                <p:oleObj name="CS ChemDraw Drawing" r:id="rId188" imgW="4269902" imgH="2582803" progId="ChemDraw.Document.6.0">
                  <p:embed/>
                  <p:pic>
                    <p:nvPicPr>
                      <p:cNvPr id="701" name="Object 700">
                        <a:extLst>
                          <a:ext uri="{FF2B5EF4-FFF2-40B4-BE49-F238E27FC236}">
                            <a16:creationId xmlns:a16="http://schemas.microsoft.com/office/drawing/2014/main" id="{B7F5550E-05AA-4643-B7EB-929B3106E00C}"/>
                          </a:ext>
                        </a:extLst>
                      </p:cNvPr>
                      <p:cNvPicPr/>
                      <p:nvPr/>
                    </p:nvPicPr>
                    <p:blipFill>
                      <a:blip r:embed="rId189"/>
                      <a:stretch>
                        <a:fillRect/>
                      </a:stretch>
                    </p:blipFill>
                    <p:spPr>
                      <a:xfrm>
                        <a:off x="8226518" y="2503415"/>
                        <a:ext cx="449277" cy="271738"/>
                      </a:xfrm>
                      <a:prstGeom prst="rect">
                        <a:avLst/>
                      </a:prstGeom>
                    </p:spPr>
                  </p:pic>
                </p:oleObj>
              </mc:Fallback>
            </mc:AlternateContent>
          </a:graphicData>
        </a:graphic>
      </p:graphicFrame>
      <p:sp>
        <p:nvSpPr>
          <p:cNvPr id="724" name="Text Box 768">
            <a:extLst>
              <a:ext uri="{FF2B5EF4-FFF2-40B4-BE49-F238E27FC236}">
                <a16:creationId xmlns:a16="http://schemas.microsoft.com/office/drawing/2014/main" id="{E0335174-27F2-7049-B03E-43E19A8423F4}"/>
              </a:ext>
            </a:extLst>
          </p:cNvPr>
          <p:cNvSpPr txBox="1">
            <a:spLocks noChangeArrowheads="1"/>
          </p:cNvSpPr>
          <p:nvPr/>
        </p:nvSpPr>
        <p:spPr bwMode="auto">
          <a:xfrm>
            <a:off x="8200711" y="2729840"/>
            <a:ext cx="525884" cy="142868"/>
          </a:xfrm>
          <a:prstGeom prst="rect">
            <a:avLst/>
          </a:prstGeom>
          <a:noFill/>
          <a:ln w="9525">
            <a:noFill/>
            <a:miter lim="800000"/>
            <a:headEnd/>
            <a:tailEnd/>
          </a:ln>
          <a:effectLst/>
        </p:spPr>
        <p:txBody>
          <a:bodyPr wrap="square" lIns="95764" tIns="47883" rIns="95764" bIns="47883">
            <a:spAutoFit/>
          </a:bodyPr>
          <a:lstStyle/>
          <a:p>
            <a:pPr algn="ctr" defTabSz="957263"/>
            <a:r>
              <a:rPr lang="en-GB" sz="300" baseline="0" dirty="0" err="1"/>
              <a:t>Tetraniliprole</a:t>
            </a:r>
            <a:r>
              <a:rPr lang="en-US" sz="300" baseline="0" dirty="0"/>
              <a:t> </a:t>
            </a:r>
          </a:p>
        </p:txBody>
      </p:sp>
      <p:sp>
        <p:nvSpPr>
          <p:cNvPr id="749" name="Text Box 292">
            <a:extLst>
              <a:ext uri="{FF2B5EF4-FFF2-40B4-BE49-F238E27FC236}">
                <a16:creationId xmlns:a16="http://schemas.microsoft.com/office/drawing/2014/main" id="{D0AC0362-5838-4DFA-80F2-BAD8D819628B}"/>
              </a:ext>
            </a:extLst>
          </p:cNvPr>
          <p:cNvSpPr txBox="1">
            <a:spLocks noChangeArrowheads="1"/>
          </p:cNvSpPr>
          <p:nvPr/>
        </p:nvSpPr>
        <p:spPr bwMode="auto">
          <a:xfrm>
            <a:off x="295044" y="350680"/>
            <a:ext cx="553287" cy="213656"/>
          </a:xfrm>
          <a:prstGeom prst="rect">
            <a:avLst/>
          </a:prstGeom>
          <a:noFill/>
          <a:ln w="9525">
            <a:noFill/>
            <a:miter lim="800000"/>
            <a:headEnd/>
            <a:tailEnd/>
          </a:ln>
        </p:spPr>
        <p:txBody>
          <a:bodyPr wrap="square" lIns="95764" tIns="47883" rIns="95764" bIns="47883">
            <a:spAutoFit/>
          </a:bodyPr>
          <a:lstStyle/>
          <a:p>
            <a:pPr defTabSz="957263"/>
            <a:r>
              <a:rPr lang="en-GB" sz="380" baseline="0" dirty="0">
                <a:solidFill>
                  <a:schemeClr val="bg2">
                    <a:lumMod val="50000"/>
                  </a:schemeClr>
                </a:solidFill>
              </a:rPr>
              <a:t>Nerve &amp; </a:t>
            </a:r>
          </a:p>
          <a:p>
            <a:pPr defTabSz="957263"/>
            <a:r>
              <a:rPr lang="en-GB" sz="380" baseline="0" dirty="0">
                <a:solidFill>
                  <a:schemeClr val="bg2">
                    <a:lumMod val="50000"/>
                  </a:schemeClr>
                </a:solidFill>
              </a:rPr>
              <a:t>Muscle </a:t>
            </a:r>
            <a:endParaRPr lang="en-US" sz="380" baseline="0" dirty="0">
              <a:solidFill>
                <a:schemeClr val="bg2">
                  <a:lumMod val="50000"/>
                </a:schemeClr>
              </a:solidFill>
            </a:endParaRPr>
          </a:p>
        </p:txBody>
      </p:sp>
      <p:sp>
        <p:nvSpPr>
          <p:cNvPr id="788" name="Text Box 292">
            <a:extLst>
              <a:ext uri="{FF2B5EF4-FFF2-40B4-BE49-F238E27FC236}">
                <a16:creationId xmlns:a16="http://schemas.microsoft.com/office/drawing/2014/main" id="{4F6CCA7A-301F-42A9-A5F3-7A12F1A8198B}"/>
              </a:ext>
            </a:extLst>
          </p:cNvPr>
          <p:cNvSpPr txBox="1">
            <a:spLocks noChangeArrowheads="1"/>
          </p:cNvSpPr>
          <p:nvPr/>
        </p:nvSpPr>
        <p:spPr bwMode="auto">
          <a:xfrm>
            <a:off x="286620" y="507792"/>
            <a:ext cx="752254" cy="213656"/>
          </a:xfrm>
          <a:prstGeom prst="rect">
            <a:avLst/>
          </a:prstGeom>
          <a:noFill/>
          <a:ln w="9525">
            <a:noFill/>
            <a:miter lim="800000"/>
            <a:headEnd/>
            <a:tailEnd/>
          </a:ln>
        </p:spPr>
        <p:txBody>
          <a:bodyPr wrap="square" lIns="95764" tIns="47883" rIns="95764" bIns="47883">
            <a:spAutoFit/>
          </a:bodyPr>
          <a:lstStyle/>
          <a:p>
            <a:pPr defTabSz="957263"/>
            <a:r>
              <a:rPr lang="en-GB" sz="380" baseline="0" dirty="0">
                <a:solidFill>
                  <a:schemeClr val="bg2">
                    <a:lumMod val="50000"/>
                  </a:schemeClr>
                </a:solidFill>
              </a:rPr>
              <a:t>Growth &amp; </a:t>
            </a:r>
          </a:p>
          <a:p>
            <a:pPr defTabSz="957263"/>
            <a:r>
              <a:rPr lang="en-GB" sz="380" baseline="0" dirty="0">
                <a:solidFill>
                  <a:schemeClr val="bg2">
                    <a:lumMod val="50000"/>
                  </a:schemeClr>
                </a:solidFill>
              </a:rPr>
              <a:t>Development</a:t>
            </a:r>
            <a:endParaRPr lang="en-US" sz="380" baseline="0" dirty="0">
              <a:solidFill>
                <a:schemeClr val="bg2">
                  <a:lumMod val="50000"/>
                </a:schemeClr>
              </a:solidFill>
            </a:endParaRPr>
          </a:p>
        </p:txBody>
      </p:sp>
      <p:sp>
        <p:nvSpPr>
          <p:cNvPr id="789" name="Text Box 292">
            <a:extLst>
              <a:ext uri="{FF2B5EF4-FFF2-40B4-BE49-F238E27FC236}">
                <a16:creationId xmlns:a16="http://schemas.microsoft.com/office/drawing/2014/main" id="{CFAA74FA-6A3D-40CA-889A-37D616C853E8}"/>
              </a:ext>
            </a:extLst>
          </p:cNvPr>
          <p:cNvSpPr txBox="1">
            <a:spLocks noChangeArrowheads="1"/>
          </p:cNvSpPr>
          <p:nvPr/>
        </p:nvSpPr>
        <p:spPr bwMode="auto">
          <a:xfrm>
            <a:off x="286404" y="701188"/>
            <a:ext cx="460146" cy="155179"/>
          </a:xfrm>
          <a:prstGeom prst="rect">
            <a:avLst/>
          </a:prstGeom>
          <a:noFill/>
          <a:ln w="9525">
            <a:noFill/>
            <a:miter lim="800000"/>
            <a:headEnd/>
            <a:tailEnd/>
          </a:ln>
        </p:spPr>
        <p:txBody>
          <a:bodyPr wrap="square" lIns="95764" tIns="47883" rIns="95764" bIns="47883">
            <a:spAutoFit/>
          </a:bodyPr>
          <a:lstStyle/>
          <a:p>
            <a:pPr defTabSz="957263"/>
            <a:r>
              <a:rPr lang="en-GB" sz="380" baseline="0" dirty="0">
                <a:solidFill>
                  <a:schemeClr val="bg2">
                    <a:lumMod val="50000"/>
                  </a:schemeClr>
                </a:solidFill>
              </a:rPr>
              <a:t>Respiration</a:t>
            </a:r>
            <a:endParaRPr lang="en-US" sz="380" baseline="0" dirty="0">
              <a:solidFill>
                <a:schemeClr val="bg2">
                  <a:lumMod val="50000"/>
                </a:schemeClr>
              </a:solidFill>
            </a:endParaRPr>
          </a:p>
        </p:txBody>
      </p:sp>
      <p:sp>
        <p:nvSpPr>
          <p:cNvPr id="790" name="Text Box 292">
            <a:extLst>
              <a:ext uri="{FF2B5EF4-FFF2-40B4-BE49-F238E27FC236}">
                <a16:creationId xmlns:a16="http://schemas.microsoft.com/office/drawing/2014/main" id="{12612328-EDC9-4071-81C8-21EF7CD2DEB9}"/>
              </a:ext>
            </a:extLst>
          </p:cNvPr>
          <p:cNvSpPr txBox="1">
            <a:spLocks noChangeArrowheads="1"/>
          </p:cNvSpPr>
          <p:nvPr/>
        </p:nvSpPr>
        <p:spPr bwMode="auto">
          <a:xfrm>
            <a:off x="282290" y="853128"/>
            <a:ext cx="351145" cy="155179"/>
          </a:xfrm>
          <a:prstGeom prst="rect">
            <a:avLst/>
          </a:prstGeom>
          <a:noFill/>
          <a:ln w="9525">
            <a:noFill/>
            <a:miter lim="800000"/>
            <a:headEnd/>
            <a:tailEnd/>
          </a:ln>
        </p:spPr>
        <p:txBody>
          <a:bodyPr wrap="square" lIns="95764" tIns="47883" rIns="95764" bIns="47883">
            <a:spAutoFit/>
          </a:bodyPr>
          <a:lstStyle/>
          <a:p>
            <a:pPr defTabSz="957263"/>
            <a:r>
              <a:rPr lang="en-GB" sz="380" baseline="0" dirty="0" err="1">
                <a:solidFill>
                  <a:schemeClr val="bg2">
                    <a:lumMod val="50000"/>
                  </a:schemeClr>
                </a:solidFill>
              </a:rPr>
              <a:t>Midgut</a:t>
            </a:r>
            <a:endParaRPr lang="en-US" sz="380" baseline="0" dirty="0">
              <a:solidFill>
                <a:schemeClr val="bg2">
                  <a:lumMod val="50000"/>
                </a:schemeClr>
              </a:solidFill>
            </a:endParaRPr>
          </a:p>
        </p:txBody>
      </p:sp>
      <p:sp>
        <p:nvSpPr>
          <p:cNvPr id="804" name="Text Box 292">
            <a:extLst>
              <a:ext uri="{FF2B5EF4-FFF2-40B4-BE49-F238E27FC236}">
                <a16:creationId xmlns:a16="http://schemas.microsoft.com/office/drawing/2014/main" id="{65662FE9-1DD5-474F-AF06-EAE5FE89E513}"/>
              </a:ext>
            </a:extLst>
          </p:cNvPr>
          <p:cNvSpPr txBox="1">
            <a:spLocks noChangeArrowheads="1"/>
          </p:cNvSpPr>
          <p:nvPr/>
        </p:nvSpPr>
        <p:spPr bwMode="auto">
          <a:xfrm>
            <a:off x="284223" y="1132697"/>
            <a:ext cx="727668" cy="213656"/>
          </a:xfrm>
          <a:prstGeom prst="rect">
            <a:avLst/>
          </a:prstGeom>
          <a:noFill/>
          <a:ln w="9525">
            <a:noFill/>
            <a:miter lim="800000"/>
            <a:headEnd/>
            <a:tailEnd/>
          </a:ln>
        </p:spPr>
        <p:txBody>
          <a:bodyPr wrap="square" lIns="95764" tIns="47883" rIns="95764" bIns="47883">
            <a:spAutoFit/>
          </a:bodyPr>
          <a:lstStyle/>
          <a:p>
            <a:pPr defTabSz="957263"/>
            <a:r>
              <a:rPr lang="en-GB" sz="380" baseline="0" dirty="0">
                <a:solidFill>
                  <a:schemeClr val="bg2">
                    <a:lumMod val="50000"/>
                  </a:schemeClr>
                </a:solidFill>
              </a:rPr>
              <a:t>Unknown or</a:t>
            </a:r>
          </a:p>
          <a:p>
            <a:pPr defTabSz="957263"/>
            <a:r>
              <a:rPr lang="en-GB" sz="380" baseline="0" dirty="0">
                <a:solidFill>
                  <a:schemeClr val="bg2">
                    <a:lumMod val="50000"/>
                  </a:schemeClr>
                </a:solidFill>
              </a:rPr>
              <a:t>Non-specific </a:t>
            </a:r>
            <a:endParaRPr lang="en-US" sz="380" baseline="0" dirty="0">
              <a:solidFill>
                <a:schemeClr val="bg2">
                  <a:lumMod val="50000"/>
                </a:schemeClr>
              </a:solidFill>
            </a:endParaRPr>
          </a:p>
        </p:txBody>
      </p:sp>
      <p:sp>
        <p:nvSpPr>
          <p:cNvPr id="807" name="Text Box 292">
            <a:extLst>
              <a:ext uri="{FF2B5EF4-FFF2-40B4-BE49-F238E27FC236}">
                <a16:creationId xmlns:a16="http://schemas.microsoft.com/office/drawing/2014/main" id="{C29CDA53-26D9-4BAD-94FF-82FAD82667F3}"/>
              </a:ext>
            </a:extLst>
          </p:cNvPr>
          <p:cNvSpPr txBox="1">
            <a:spLocks noChangeArrowheads="1"/>
          </p:cNvSpPr>
          <p:nvPr/>
        </p:nvSpPr>
        <p:spPr bwMode="auto">
          <a:xfrm>
            <a:off x="116579" y="121447"/>
            <a:ext cx="645445" cy="235201"/>
          </a:xfrm>
          <a:prstGeom prst="rect">
            <a:avLst/>
          </a:prstGeom>
          <a:noFill/>
          <a:ln w="9525">
            <a:noFill/>
            <a:miter lim="800000"/>
            <a:headEnd/>
            <a:tailEnd/>
          </a:ln>
        </p:spPr>
        <p:txBody>
          <a:bodyPr wrap="none" lIns="95764" tIns="47883" rIns="95764" bIns="47883">
            <a:spAutoFit/>
          </a:bodyPr>
          <a:lstStyle/>
          <a:p>
            <a:pPr algn="ctr" defTabSz="957263"/>
            <a:r>
              <a:rPr lang="en-GB" sz="450" b="1" baseline="0" dirty="0">
                <a:solidFill>
                  <a:schemeClr val="bg2">
                    <a:lumMod val="50000"/>
                  </a:schemeClr>
                </a:solidFill>
              </a:rPr>
              <a:t>Key to Targeted </a:t>
            </a:r>
          </a:p>
          <a:p>
            <a:pPr algn="ctr" defTabSz="957263"/>
            <a:r>
              <a:rPr lang="en-GB" sz="450" b="1" baseline="0" dirty="0">
                <a:solidFill>
                  <a:schemeClr val="bg2">
                    <a:lumMod val="50000"/>
                  </a:schemeClr>
                </a:solidFill>
              </a:rPr>
              <a:t>Physiology</a:t>
            </a:r>
            <a:endParaRPr lang="en-US" sz="450" b="1" baseline="0" dirty="0">
              <a:solidFill>
                <a:schemeClr val="bg2">
                  <a:lumMod val="50000"/>
                </a:schemeClr>
              </a:solidFill>
            </a:endParaRPr>
          </a:p>
        </p:txBody>
      </p:sp>
      <p:sp>
        <p:nvSpPr>
          <p:cNvPr id="812" name="Rounded Rectangle 705">
            <a:extLst>
              <a:ext uri="{FF2B5EF4-FFF2-40B4-BE49-F238E27FC236}">
                <a16:creationId xmlns:a16="http://schemas.microsoft.com/office/drawing/2014/main" id="{89FA4CFE-1FA5-4739-9A51-1F4A69E87C85}"/>
              </a:ext>
            </a:extLst>
          </p:cNvPr>
          <p:cNvSpPr/>
          <p:nvPr/>
        </p:nvSpPr>
        <p:spPr bwMode="auto">
          <a:xfrm>
            <a:off x="203892" y="406118"/>
            <a:ext cx="129504" cy="100368"/>
          </a:xfrm>
          <a:prstGeom prst="roundRect">
            <a:avLst/>
          </a:prstGeom>
          <a:solidFill>
            <a:srgbClr val="8EA5CD"/>
          </a:solidFill>
          <a:ln w="6350">
            <a:solidFill>
              <a:srgbClr val="8196BC"/>
            </a:solidFill>
            <a:round/>
            <a:headEnd/>
            <a:tailEnd/>
          </a:ln>
        </p:spPr>
        <p:txBody>
          <a:bodyPr wrap="none" anchor="ctr"/>
          <a:lstStyle/>
          <a:p>
            <a:pPr marL="180975" indent="-180975"/>
            <a:endParaRPr lang="en-GB" dirty="0"/>
          </a:p>
        </p:txBody>
      </p:sp>
      <p:sp>
        <p:nvSpPr>
          <p:cNvPr id="908" name="Rounded Rectangle 705">
            <a:extLst>
              <a:ext uri="{FF2B5EF4-FFF2-40B4-BE49-F238E27FC236}">
                <a16:creationId xmlns:a16="http://schemas.microsoft.com/office/drawing/2014/main" id="{9FC63B6C-2539-4998-9F37-C174E0CD15A4}"/>
              </a:ext>
            </a:extLst>
          </p:cNvPr>
          <p:cNvSpPr/>
          <p:nvPr/>
        </p:nvSpPr>
        <p:spPr bwMode="auto">
          <a:xfrm>
            <a:off x="198282" y="565439"/>
            <a:ext cx="129504" cy="95753"/>
          </a:xfrm>
          <a:prstGeom prst="roundRect">
            <a:avLst/>
          </a:prstGeom>
          <a:solidFill>
            <a:srgbClr val="98BA8B"/>
          </a:solidFill>
          <a:ln w="6350">
            <a:solidFill>
              <a:srgbClr val="4E9403"/>
            </a:solidFill>
            <a:round/>
            <a:headEnd/>
            <a:tailEnd/>
          </a:ln>
          <a:effectLst/>
        </p:spPr>
        <p:txBody>
          <a:bodyPr wrap="none" anchor="ctr"/>
          <a:lstStyle/>
          <a:p>
            <a:pPr marL="180975" indent="-180975"/>
            <a:endParaRPr lang="en-GB"/>
          </a:p>
        </p:txBody>
      </p:sp>
      <p:sp>
        <p:nvSpPr>
          <p:cNvPr id="922" name="Rounded Rectangle 705">
            <a:extLst>
              <a:ext uri="{FF2B5EF4-FFF2-40B4-BE49-F238E27FC236}">
                <a16:creationId xmlns:a16="http://schemas.microsoft.com/office/drawing/2014/main" id="{CB38B4D7-168A-42A9-985A-A56596C58B78}"/>
              </a:ext>
            </a:extLst>
          </p:cNvPr>
          <p:cNvSpPr/>
          <p:nvPr/>
        </p:nvSpPr>
        <p:spPr bwMode="auto">
          <a:xfrm>
            <a:off x="203892" y="724710"/>
            <a:ext cx="129504" cy="97727"/>
          </a:xfrm>
          <a:prstGeom prst="roundRect">
            <a:avLst/>
          </a:prstGeom>
          <a:solidFill>
            <a:srgbClr val="DC9AA7"/>
          </a:solidFill>
          <a:ln w="6350">
            <a:solidFill>
              <a:srgbClr val="B6304D"/>
            </a:solidFill>
            <a:round/>
            <a:headEnd/>
            <a:tailEnd/>
          </a:ln>
          <a:effectLst/>
        </p:spPr>
        <p:txBody>
          <a:bodyPr wrap="none" anchor="ctr"/>
          <a:lstStyle/>
          <a:p>
            <a:pPr marL="180975" indent="-180975"/>
            <a:endParaRPr lang="en-GB"/>
          </a:p>
        </p:txBody>
      </p:sp>
      <p:sp>
        <p:nvSpPr>
          <p:cNvPr id="956" name="Rounded Rectangle 705">
            <a:extLst>
              <a:ext uri="{FF2B5EF4-FFF2-40B4-BE49-F238E27FC236}">
                <a16:creationId xmlns:a16="http://schemas.microsoft.com/office/drawing/2014/main" id="{8A05E649-5069-4A41-AEE9-ED9709AB0430}"/>
              </a:ext>
            </a:extLst>
          </p:cNvPr>
          <p:cNvSpPr/>
          <p:nvPr/>
        </p:nvSpPr>
        <p:spPr bwMode="auto">
          <a:xfrm>
            <a:off x="203892" y="883106"/>
            <a:ext cx="129504" cy="93692"/>
          </a:xfrm>
          <a:prstGeom prst="roundRect">
            <a:avLst/>
          </a:prstGeom>
          <a:solidFill>
            <a:srgbClr val="DAAD8A"/>
          </a:solidFill>
          <a:ln w="6350">
            <a:solidFill>
              <a:srgbClr val="CD6C15"/>
            </a:solidFill>
            <a:round/>
            <a:headEnd/>
            <a:tailEnd/>
          </a:ln>
          <a:effectLst/>
        </p:spPr>
        <p:txBody>
          <a:bodyPr wrap="none" anchor="ctr"/>
          <a:lstStyle/>
          <a:p>
            <a:pPr marL="180975" indent="-180975"/>
            <a:endParaRPr lang="en-GB"/>
          </a:p>
        </p:txBody>
      </p:sp>
      <p:sp>
        <p:nvSpPr>
          <p:cNvPr id="957" name="Rounded Rectangle 705">
            <a:extLst>
              <a:ext uri="{FF2B5EF4-FFF2-40B4-BE49-F238E27FC236}">
                <a16:creationId xmlns:a16="http://schemas.microsoft.com/office/drawing/2014/main" id="{ABDB6A84-F869-4DCC-BAC7-359B6354B7CC}"/>
              </a:ext>
            </a:extLst>
          </p:cNvPr>
          <p:cNvSpPr/>
          <p:nvPr/>
        </p:nvSpPr>
        <p:spPr bwMode="auto">
          <a:xfrm>
            <a:off x="203892" y="1188254"/>
            <a:ext cx="129504" cy="96898"/>
          </a:xfrm>
          <a:prstGeom prst="roundRect">
            <a:avLst/>
          </a:prstGeom>
          <a:solidFill>
            <a:srgbClr val="AFAFAF"/>
          </a:solidFill>
          <a:ln w="6350">
            <a:solidFill>
              <a:schemeClr val="bg2">
                <a:lumMod val="75000"/>
              </a:schemeClr>
            </a:solidFill>
            <a:round/>
            <a:headEnd/>
            <a:tailEnd/>
          </a:ln>
          <a:effectLst/>
        </p:spPr>
        <p:txBody>
          <a:bodyPr wrap="none" anchor="ctr"/>
          <a:lstStyle/>
          <a:p>
            <a:pPr marL="180975" indent="-180975"/>
            <a:endParaRPr lang="en-GB"/>
          </a:p>
        </p:txBody>
      </p:sp>
      <p:pic>
        <p:nvPicPr>
          <p:cNvPr id="1031" name="Picture 1030">
            <a:extLst>
              <a:ext uri="{FF2B5EF4-FFF2-40B4-BE49-F238E27FC236}">
                <a16:creationId xmlns:a16="http://schemas.microsoft.com/office/drawing/2014/main" id="{252D0207-FD0A-4DAF-9055-A6E95BCB7F66}"/>
              </a:ext>
            </a:extLst>
          </p:cNvPr>
          <p:cNvPicPr>
            <a:picLocks noChangeAspect="1"/>
          </p:cNvPicPr>
          <p:nvPr/>
        </p:nvPicPr>
        <p:blipFill>
          <a:blip r:embed="rId190" cstate="print">
            <a:extLst>
              <a:ext uri="{28A0092B-C50C-407E-A947-70E740481C1C}">
                <a14:useLocalDpi xmlns:a14="http://schemas.microsoft.com/office/drawing/2010/main" val="0"/>
              </a:ext>
            </a:extLst>
          </a:blip>
          <a:stretch>
            <a:fillRect/>
          </a:stretch>
        </p:blipFill>
        <p:spPr>
          <a:xfrm>
            <a:off x="9257505" y="6618720"/>
            <a:ext cx="480907" cy="101600"/>
          </a:xfrm>
          <a:prstGeom prst="rect">
            <a:avLst/>
          </a:prstGeom>
        </p:spPr>
      </p:pic>
      <p:sp>
        <p:nvSpPr>
          <p:cNvPr id="546" name="AutoShape 377">
            <a:extLst>
              <a:ext uri="{FF2B5EF4-FFF2-40B4-BE49-F238E27FC236}">
                <a16:creationId xmlns:a16="http://schemas.microsoft.com/office/drawing/2014/main" id="{2B2CC5CB-8AE5-45FC-8CE9-5CFB3CFAEB61}"/>
              </a:ext>
            </a:extLst>
          </p:cNvPr>
          <p:cNvSpPr>
            <a:spLocks noChangeArrowheads="1"/>
          </p:cNvSpPr>
          <p:nvPr/>
        </p:nvSpPr>
        <p:spPr bwMode="auto">
          <a:xfrm>
            <a:off x="2763695" y="3166334"/>
            <a:ext cx="482600" cy="367030"/>
          </a:xfrm>
          <a:prstGeom prst="hexagon">
            <a:avLst>
              <a:gd name="adj" fmla="val 33778"/>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547" name="Text Box 411">
            <a:extLst>
              <a:ext uri="{FF2B5EF4-FFF2-40B4-BE49-F238E27FC236}">
                <a16:creationId xmlns:a16="http://schemas.microsoft.com/office/drawing/2014/main" id="{5BD212DB-6F1D-4CEA-8C72-42EE45B3417C}"/>
              </a:ext>
            </a:extLst>
          </p:cNvPr>
          <p:cNvSpPr txBox="1">
            <a:spLocks noChangeArrowheads="1"/>
          </p:cNvSpPr>
          <p:nvPr/>
        </p:nvSpPr>
        <p:spPr bwMode="auto">
          <a:xfrm>
            <a:off x="2829073" y="3403983"/>
            <a:ext cx="384175" cy="142875"/>
          </a:xfrm>
          <a:prstGeom prst="rect">
            <a:avLst/>
          </a:prstGeom>
          <a:noFill/>
          <a:ln w="9525">
            <a:noFill/>
            <a:miter lim="800000"/>
            <a:headEnd/>
            <a:tailEnd/>
          </a:ln>
        </p:spPr>
        <p:txBody>
          <a:bodyPr lIns="95764" tIns="47883" rIns="95764" bIns="47883">
            <a:spAutoFit/>
          </a:bodyPr>
          <a:lstStyle/>
          <a:p>
            <a:pPr defTabSz="957263"/>
            <a:r>
              <a:rPr lang="en-GB" sz="300" baseline="0" dirty="0" err="1"/>
              <a:t>Flupyrimin</a:t>
            </a:r>
            <a:r>
              <a:rPr lang="en-US" sz="300" baseline="0" dirty="0"/>
              <a:t> </a:t>
            </a:r>
          </a:p>
        </p:txBody>
      </p:sp>
      <p:sp>
        <p:nvSpPr>
          <p:cNvPr id="548" name="Text Box 311">
            <a:extLst>
              <a:ext uri="{FF2B5EF4-FFF2-40B4-BE49-F238E27FC236}">
                <a16:creationId xmlns:a16="http://schemas.microsoft.com/office/drawing/2014/main" id="{FF1DC160-1B5D-4B0D-A95C-D04175FBE300}"/>
              </a:ext>
            </a:extLst>
          </p:cNvPr>
          <p:cNvSpPr txBox="1">
            <a:spLocks noChangeArrowheads="1"/>
          </p:cNvSpPr>
          <p:nvPr/>
        </p:nvSpPr>
        <p:spPr bwMode="auto">
          <a:xfrm>
            <a:off x="2686663" y="3019606"/>
            <a:ext cx="574913" cy="158257"/>
          </a:xfrm>
          <a:prstGeom prst="rect">
            <a:avLst/>
          </a:prstGeom>
          <a:noFill/>
          <a:ln w="9525">
            <a:noFill/>
            <a:miter lim="800000"/>
            <a:headEnd/>
            <a:tailEnd/>
          </a:ln>
        </p:spPr>
        <p:txBody>
          <a:bodyPr wrap="none" lIns="95764" tIns="47883" rIns="95764" bIns="47883">
            <a:spAutoFit/>
          </a:bodyPr>
          <a:lstStyle/>
          <a:p>
            <a:pPr defTabSz="957263"/>
            <a:r>
              <a:rPr lang="en-GB" sz="400" baseline="0" dirty="0">
                <a:solidFill>
                  <a:srgbClr val="000000"/>
                </a:solidFill>
              </a:rPr>
              <a:t>4F </a:t>
            </a:r>
            <a:r>
              <a:rPr lang="en-GB" sz="400" baseline="0" dirty="0" err="1">
                <a:solidFill>
                  <a:srgbClr val="000000"/>
                </a:solidFill>
              </a:rPr>
              <a:t>Pyridylidenes</a:t>
            </a:r>
            <a:endParaRPr lang="en-US" sz="400" baseline="0" dirty="0">
              <a:solidFill>
                <a:srgbClr val="000000"/>
              </a:solidFill>
            </a:endParaRPr>
          </a:p>
        </p:txBody>
      </p:sp>
      <p:pic>
        <p:nvPicPr>
          <p:cNvPr id="3" name="Picture 2" descr="Qr code&#10;&#10;Description automatically generated">
            <a:extLst>
              <a:ext uri="{FF2B5EF4-FFF2-40B4-BE49-F238E27FC236}">
                <a16:creationId xmlns:a16="http://schemas.microsoft.com/office/drawing/2014/main" id="{293D7E6D-D887-4230-AA1B-768F4CA146A6}"/>
              </a:ext>
            </a:extLst>
          </p:cNvPr>
          <p:cNvPicPr>
            <a:picLocks noChangeAspect="1"/>
          </p:cNvPicPr>
          <p:nvPr/>
        </p:nvPicPr>
        <p:blipFill>
          <a:blip r:embed="rId191" cstate="print">
            <a:extLst>
              <a:ext uri="{28A0092B-C50C-407E-A947-70E740481C1C}">
                <a14:useLocalDpi xmlns:a14="http://schemas.microsoft.com/office/drawing/2010/main" val="0"/>
              </a:ext>
            </a:extLst>
          </a:blip>
          <a:stretch>
            <a:fillRect/>
          </a:stretch>
        </p:blipFill>
        <p:spPr>
          <a:xfrm>
            <a:off x="9254835" y="6047815"/>
            <a:ext cx="471684" cy="471684"/>
          </a:xfrm>
          <a:prstGeom prst="rect">
            <a:avLst/>
          </a:prstGeom>
        </p:spPr>
      </p:pic>
      <p:sp>
        <p:nvSpPr>
          <p:cNvPr id="549" name="TextBox 548">
            <a:extLst>
              <a:ext uri="{FF2B5EF4-FFF2-40B4-BE49-F238E27FC236}">
                <a16:creationId xmlns:a16="http://schemas.microsoft.com/office/drawing/2014/main" id="{90FE19E2-9C46-6F4D-A169-9B4843F1146D}"/>
              </a:ext>
            </a:extLst>
          </p:cNvPr>
          <p:cNvSpPr txBox="1"/>
          <p:nvPr/>
        </p:nvSpPr>
        <p:spPr>
          <a:xfrm>
            <a:off x="6600177" y="6716139"/>
            <a:ext cx="1281120" cy="153888"/>
          </a:xfrm>
          <a:prstGeom prst="rect">
            <a:avLst/>
          </a:prstGeom>
          <a:noFill/>
        </p:spPr>
        <p:txBody>
          <a:bodyPr wrap="none" rtlCol="0">
            <a:spAutoFit/>
          </a:bodyPr>
          <a:lstStyle/>
          <a:p>
            <a:r>
              <a:rPr lang="en-US" sz="400" baseline="0" dirty="0"/>
              <a:t>IRAC document protected by </a:t>
            </a:r>
            <a:r>
              <a:rPr lang="en-GB" sz="400" baseline="0" dirty="0"/>
              <a:t>© </a:t>
            </a:r>
            <a:r>
              <a:rPr lang="en-US" sz="400" baseline="0" dirty="0"/>
              <a:t>Copyright 2025.</a:t>
            </a:r>
          </a:p>
        </p:txBody>
      </p:sp>
      <p:sp>
        <p:nvSpPr>
          <p:cNvPr id="552" name="AutoShape 86">
            <a:extLst>
              <a:ext uri="{FF2B5EF4-FFF2-40B4-BE49-F238E27FC236}">
                <a16:creationId xmlns:a16="http://schemas.microsoft.com/office/drawing/2014/main" id="{CD361213-6433-4F4D-AF3C-D392F3D39FE7}"/>
              </a:ext>
            </a:extLst>
          </p:cNvPr>
          <p:cNvSpPr>
            <a:spLocks noChangeArrowheads="1"/>
          </p:cNvSpPr>
          <p:nvPr/>
        </p:nvSpPr>
        <p:spPr bwMode="auto">
          <a:xfrm>
            <a:off x="181142" y="5936833"/>
            <a:ext cx="3116856" cy="861070"/>
          </a:xfrm>
          <a:prstGeom prst="roundRect">
            <a:avLst>
              <a:gd name="adj" fmla="val 8352"/>
            </a:avLst>
          </a:prstGeom>
          <a:noFill/>
          <a:ln w="6350">
            <a:solidFill>
              <a:srgbClr val="008000"/>
            </a:solidFill>
            <a:round/>
            <a:headEnd/>
            <a:tailEnd/>
          </a:ln>
        </p:spPr>
        <p:txBody>
          <a:bodyPr wrap="none" anchor="ctr"/>
          <a:lstStyle/>
          <a:p>
            <a:pPr marL="180975" indent="-180975"/>
            <a:endParaRPr lang="en-GB"/>
          </a:p>
          <a:p>
            <a:pPr marL="180975" indent="-180975"/>
            <a:endParaRPr lang="en-GB" dirty="0"/>
          </a:p>
        </p:txBody>
      </p:sp>
      <p:sp>
        <p:nvSpPr>
          <p:cNvPr id="556" name="TextBox 589">
            <a:extLst>
              <a:ext uri="{FF2B5EF4-FFF2-40B4-BE49-F238E27FC236}">
                <a16:creationId xmlns:a16="http://schemas.microsoft.com/office/drawing/2014/main" id="{2474AAB9-842E-436A-AA31-221ECBAB6148}"/>
              </a:ext>
            </a:extLst>
          </p:cNvPr>
          <p:cNvSpPr txBox="1">
            <a:spLocks noChangeArrowheads="1"/>
          </p:cNvSpPr>
          <p:nvPr/>
        </p:nvSpPr>
        <p:spPr bwMode="auto">
          <a:xfrm>
            <a:off x="126780" y="5917585"/>
            <a:ext cx="1611308" cy="1015663"/>
          </a:xfrm>
          <a:prstGeom prst="rect">
            <a:avLst/>
          </a:prstGeom>
          <a:noFill/>
          <a:ln w="9525">
            <a:noFill/>
            <a:miter lim="800000"/>
            <a:headEnd/>
            <a:tailEnd/>
          </a:ln>
        </p:spPr>
        <p:txBody>
          <a:bodyPr wrap="square">
            <a:spAutoFit/>
          </a:bodyPr>
          <a:lstStyle/>
          <a:p>
            <a:pPr algn="just">
              <a:defRPr/>
            </a:pPr>
            <a:r>
              <a:rPr lang="en-GB" sz="400" b="1" baseline="0" dirty="0">
                <a:solidFill>
                  <a:sysClr val="windowText" lastClr="000000"/>
                </a:solidFill>
              </a:rPr>
              <a:t>Use of Groups:</a:t>
            </a:r>
          </a:p>
          <a:p>
            <a:pPr marL="36000" indent="-36000" algn="just">
              <a:spcBef>
                <a:spcPts val="0"/>
              </a:spcBef>
              <a:buFont typeface="Arial" pitchFamily="34" charset="0"/>
              <a:buChar char="•"/>
              <a:defRPr/>
            </a:pPr>
            <a:r>
              <a:rPr lang="en-US" sz="400" baseline="0" dirty="0">
                <a:solidFill>
                  <a:sysClr val="windowText" lastClr="000000"/>
                </a:solidFill>
              </a:rPr>
              <a:t>Alternations, sequences or rotations of compounds between </a:t>
            </a:r>
            <a:r>
              <a:rPr lang="en-US" sz="400" baseline="0" dirty="0" err="1">
                <a:solidFill>
                  <a:sysClr val="windowText" lastClr="000000"/>
                </a:solidFill>
              </a:rPr>
              <a:t>MoA</a:t>
            </a:r>
            <a:r>
              <a:rPr lang="en-US" sz="400" baseline="0" dirty="0">
                <a:solidFill>
                  <a:sysClr val="windowText" lastClr="000000"/>
                </a:solidFill>
              </a:rPr>
              <a:t> groups reduce selection for target site resistance. </a:t>
            </a:r>
          </a:p>
          <a:p>
            <a:pPr marL="36000" indent="-36000" algn="just">
              <a:spcBef>
                <a:spcPts val="0"/>
              </a:spcBef>
              <a:buFont typeface="Arial" pitchFamily="34" charset="0"/>
              <a:buChar char="•"/>
              <a:defRPr/>
            </a:pPr>
            <a:r>
              <a:rPr lang="en-US" sz="400" baseline="0" dirty="0">
                <a:solidFill>
                  <a:sysClr val="windowText" lastClr="000000"/>
                </a:solidFill>
              </a:rPr>
              <a:t>Applications are arranged into </a:t>
            </a:r>
            <a:r>
              <a:rPr lang="en-US" sz="400" baseline="0" dirty="0" err="1">
                <a:solidFill>
                  <a:sysClr val="windowText" lastClr="000000"/>
                </a:solidFill>
              </a:rPr>
              <a:t>MoA</a:t>
            </a:r>
            <a:r>
              <a:rPr lang="en-US" sz="400" baseline="0" dirty="0">
                <a:solidFill>
                  <a:sysClr val="windowText" lastClr="000000"/>
                </a:solidFill>
              </a:rPr>
              <a:t> spray windows defined by crop growth stage and pest biology. Several sprays of a compound may be possible within each spray window, but successive generations of a pest should not be treated with compounds from the same </a:t>
            </a:r>
            <a:r>
              <a:rPr lang="en-US" sz="400" baseline="0" dirty="0" err="1">
                <a:solidFill>
                  <a:sysClr val="windowText" lastClr="000000"/>
                </a:solidFill>
              </a:rPr>
              <a:t>MoA</a:t>
            </a:r>
            <a:r>
              <a:rPr lang="en-US" sz="400" baseline="0" dirty="0">
                <a:solidFill>
                  <a:sysClr val="windowText" lastClr="000000"/>
                </a:solidFill>
              </a:rPr>
              <a:t> group. Local expert advice on spray windows and timings should always be followed. </a:t>
            </a:r>
          </a:p>
          <a:p>
            <a:pPr marL="36000" indent="-36000" algn="just">
              <a:spcBef>
                <a:spcPts val="0"/>
              </a:spcBef>
              <a:buFont typeface="Arial" pitchFamily="34" charset="0"/>
              <a:buChar char="•"/>
              <a:defRPr/>
            </a:pPr>
            <a:r>
              <a:rPr lang="en-GB" sz="400" baseline="0" dirty="0">
                <a:solidFill>
                  <a:sysClr val="windowText" lastClr="000000"/>
                </a:solidFill>
              </a:rPr>
              <a:t>Groups in the classification whose members do not act at a common target site are exempt from the proscription against rotation within the group (Group 8, 13 and all UN groups: UN, UNB, UNE, UNF, UNM, UNP &amp; UNV).</a:t>
            </a:r>
          </a:p>
          <a:p>
            <a:pPr marL="36000" indent="-36000" algn="just">
              <a:spcBef>
                <a:spcPts val="0"/>
              </a:spcBef>
              <a:buFont typeface="Arial" pitchFamily="34" charset="0"/>
              <a:buChar char="•"/>
              <a:defRPr/>
            </a:pPr>
            <a:endParaRPr lang="en-GB" sz="400" baseline="0" dirty="0">
              <a:solidFill>
                <a:sysClr val="windowText" lastClr="000000"/>
              </a:solidFill>
            </a:endParaRPr>
          </a:p>
          <a:p>
            <a:pPr algn="just">
              <a:spcBef>
                <a:spcPts val="0"/>
              </a:spcBef>
              <a:defRPr/>
            </a:pPr>
            <a:endParaRPr lang="en-GB" sz="400" baseline="0" dirty="0">
              <a:solidFill>
                <a:sysClr val="windowText" lastClr="000000"/>
              </a:solidFill>
            </a:endParaRPr>
          </a:p>
        </p:txBody>
      </p:sp>
      <p:sp>
        <p:nvSpPr>
          <p:cNvPr id="580" name="TextBox 589">
            <a:extLst>
              <a:ext uri="{FF2B5EF4-FFF2-40B4-BE49-F238E27FC236}">
                <a16:creationId xmlns:a16="http://schemas.microsoft.com/office/drawing/2014/main" id="{7478B829-8706-49CA-A049-3A92EF8AA20A}"/>
              </a:ext>
            </a:extLst>
          </p:cNvPr>
          <p:cNvSpPr txBox="1">
            <a:spLocks noChangeArrowheads="1"/>
          </p:cNvSpPr>
          <p:nvPr/>
        </p:nvSpPr>
        <p:spPr bwMode="auto">
          <a:xfrm>
            <a:off x="1604910" y="5915805"/>
            <a:ext cx="1717695" cy="892552"/>
          </a:xfrm>
          <a:prstGeom prst="rect">
            <a:avLst/>
          </a:prstGeom>
          <a:noFill/>
          <a:ln w="9525">
            <a:noFill/>
            <a:miter lim="800000"/>
            <a:headEnd/>
            <a:tailEnd/>
          </a:ln>
        </p:spPr>
        <p:txBody>
          <a:bodyPr wrap="square">
            <a:spAutoFit/>
          </a:bodyPr>
          <a:lstStyle/>
          <a:p>
            <a:pPr algn="just">
              <a:spcBef>
                <a:spcPts val="0"/>
              </a:spcBef>
              <a:defRPr/>
            </a:pPr>
            <a:r>
              <a:rPr lang="en-GB" sz="400" b="1" baseline="0" dirty="0">
                <a:solidFill>
                  <a:sysClr val="windowText" lastClr="000000"/>
                </a:solidFill>
              </a:rPr>
              <a:t>Use of Sub-Groups:</a:t>
            </a:r>
            <a:endParaRPr lang="en-US" sz="400" baseline="0" dirty="0">
              <a:solidFill>
                <a:sysClr val="windowText" lastClr="000000"/>
              </a:solidFill>
            </a:endParaRPr>
          </a:p>
          <a:p>
            <a:pPr marL="36000" indent="-36000" algn="just">
              <a:spcBef>
                <a:spcPts val="0"/>
              </a:spcBef>
              <a:buFont typeface="Arial" pitchFamily="34" charset="0"/>
              <a:buChar char="•"/>
              <a:defRPr/>
            </a:pPr>
            <a:r>
              <a:rPr lang="en-US" sz="400" baseline="0" dirty="0">
                <a:solidFill>
                  <a:sysClr val="windowText" lastClr="000000"/>
                </a:solidFill>
              </a:rPr>
              <a:t>Sub-groups represent distinct structural classes which are believed to have the same mode of action.</a:t>
            </a:r>
          </a:p>
          <a:p>
            <a:pPr marL="36000" indent="-36000" algn="just">
              <a:spcBef>
                <a:spcPts val="0"/>
              </a:spcBef>
              <a:buFont typeface="Arial" pitchFamily="34" charset="0"/>
              <a:buChar char="•"/>
              <a:defRPr/>
            </a:pPr>
            <a:r>
              <a:rPr lang="en-US" sz="400" baseline="0" dirty="0">
                <a:solidFill>
                  <a:sysClr val="windowText" lastClr="000000"/>
                </a:solidFill>
              </a:rPr>
              <a:t>Sub-groups provide differentiation between compounds that may bind at the same target site but are structurally different enough that risk of metabolic cross-resistance is lower than for close chemical analogs.</a:t>
            </a:r>
          </a:p>
          <a:p>
            <a:pPr marL="36000" indent="-36000" algn="just">
              <a:spcBef>
                <a:spcPts val="0"/>
              </a:spcBef>
              <a:buFont typeface="Arial" pitchFamily="34" charset="0"/>
              <a:buChar char="•"/>
              <a:defRPr/>
            </a:pPr>
            <a:r>
              <a:rPr lang="en-US" sz="400" baseline="0" dirty="0">
                <a:solidFill>
                  <a:sysClr val="windowText" lastClr="000000"/>
                </a:solidFill>
              </a:rPr>
              <a:t>Cross-resistance potential between sub-groups is higher than between groups, so rotation between sub-groups should be considered only when there are no alternatives, and only if cross-resistance does not exist, following consultation with local expert advice. These exceptions are not sustainable, and alternative options should be sought.</a:t>
            </a:r>
            <a:endParaRPr lang="en-GB" sz="400" baseline="0" dirty="0">
              <a:solidFill>
                <a:sysClr val="windowText" lastClr="000000"/>
              </a:solidFill>
            </a:endParaRPr>
          </a:p>
        </p:txBody>
      </p:sp>
      <p:sp>
        <p:nvSpPr>
          <p:cNvPr id="597" name="Rectangle 596">
            <a:extLst>
              <a:ext uri="{FF2B5EF4-FFF2-40B4-BE49-F238E27FC236}">
                <a16:creationId xmlns:a16="http://schemas.microsoft.com/office/drawing/2014/main" id="{230A08D8-54F7-49BF-940B-069C9C1B50DA}"/>
              </a:ext>
            </a:extLst>
          </p:cNvPr>
          <p:cNvSpPr/>
          <p:nvPr/>
        </p:nvSpPr>
        <p:spPr>
          <a:xfrm>
            <a:off x="6604505" y="5969888"/>
            <a:ext cx="2636477" cy="812530"/>
          </a:xfrm>
          <a:prstGeom prst="rect">
            <a:avLst/>
          </a:prstGeom>
        </p:spPr>
        <p:txBody>
          <a:bodyPr wrap="square">
            <a:spAutoFit/>
          </a:bodyPr>
          <a:lstStyle/>
          <a:p>
            <a:pPr algn="just">
              <a:lnSpc>
                <a:spcPct val="90000"/>
              </a:lnSpc>
              <a:spcBef>
                <a:spcPts val="0"/>
              </a:spcBef>
              <a:defRPr/>
            </a:pPr>
            <a:r>
              <a:rPr lang="en-GB" sz="400" b="1" baseline="0" dirty="0">
                <a:solidFill>
                  <a:sysClr val="windowText" lastClr="000000"/>
                </a:solidFill>
              </a:rPr>
              <a:t>Poster Notes:</a:t>
            </a:r>
            <a:endParaRPr lang="en-GB" sz="400" baseline="0" dirty="0">
              <a:solidFill>
                <a:sysClr val="windowText" lastClr="000000"/>
              </a:solidFill>
            </a:endParaRPr>
          </a:p>
          <a:p>
            <a:pPr marL="36000" indent="-36000" algn="just">
              <a:lnSpc>
                <a:spcPct val="90000"/>
              </a:lnSpc>
              <a:spcBef>
                <a:spcPts val="0"/>
              </a:spcBef>
              <a:buFont typeface="Arial" pitchFamily="34" charset="0"/>
              <a:buChar char="•"/>
              <a:defRPr/>
            </a:pPr>
            <a:r>
              <a:rPr lang="en-GB" sz="400" baseline="0" dirty="0">
                <a:solidFill>
                  <a:sysClr val="windowText" lastClr="000000"/>
                </a:solidFill>
              </a:rPr>
              <a:t>Sub-group 3B: DDT is no longer used in agriculture and therefore this is only applicable for the control of insect vectors of human disease, such as mosquitoes, because of a lack of alternatives.</a:t>
            </a:r>
          </a:p>
          <a:p>
            <a:pPr marL="36000" indent="-36000" algn="just">
              <a:lnSpc>
                <a:spcPct val="90000"/>
              </a:lnSpc>
              <a:spcBef>
                <a:spcPts val="0"/>
              </a:spcBef>
              <a:buFont typeface="Arial" pitchFamily="34" charset="0"/>
              <a:buChar char="•"/>
              <a:defRPr/>
            </a:pPr>
            <a:r>
              <a:rPr lang="en-GB" sz="400" baseline="0" dirty="0">
                <a:solidFill>
                  <a:sysClr val="windowText" lastClr="000000"/>
                </a:solidFill>
              </a:rPr>
              <a:t>Sub-group10A: </a:t>
            </a:r>
            <a:r>
              <a:rPr lang="en-GB" sz="400" baseline="0" dirty="0" err="1">
                <a:solidFill>
                  <a:sysClr val="windowText" lastClr="000000"/>
                </a:solidFill>
              </a:rPr>
              <a:t>Hexythiazox</a:t>
            </a:r>
            <a:r>
              <a:rPr lang="en-GB" sz="400" baseline="0" dirty="0">
                <a:solidFill>
                  <a:sysClr val="windowText" lastClr="000000"/>
                </a:solidFill>
              </a:rPr>
              <a:t> is grouped with </a:t>
            </a:r>
            <a:r>
              <a:rPr lang="en-GB" sz="400" baseline="0" dirty="0" err="1">
                <a:solidFill>
                  <a:sysClr val="windowText" lastClr="000000"/>
                </a:solidFill>
              </a:rPr>
              <a:t>Clofentezine</a:t>
            </a:r>
            <a:r>
              <a:rPr lang="en-GB" sz="400" baseline="0" dirty="0">
                <a:solidFill>
                  <a:sysClr val="windowText" lastClr="000000"/>
                </a:solidFill>
              </a:rPr>
              <a:t> because they exhibit cross-resistance even though they are structurally distinct. </a:t>
            </a:r>
            <a:r>
              <a:rPr lang="en-GB" sz="400" baseline="0" dirty="0" err="1">
                <a:solidFill>
                  <a:sysClr val="windowText" lastClr="000000"/>
                </a:solidFill>
              </a:rPr>
              <a:t>Diflovidazin</a:t>
            </a:r>
            <a:r>
              <a:rPr lang="en-GB" sz="400" baseline="0" dirty="0">
                <a:solidFill>
                  <a:sysClr val="windowText" lastClr="000000"/>
                </a:solidFill>
              </a:rPr>
              <a:t> has been added to this group because it is a close analogue of </a:t>
            </a:r>
            <a:r>
              <a:rPr lang="en-GB" sz="400" baseline="0" dirty="0" err="1">
                <a:solidFill>
                  <a:sysClr val="windowText" lastClr="000000"/>
                </a:solidFill>
              </a:rPr>
              <a:t>Clofentezine</a:t>
            </a:r>
            <a:r>
              <a:rPr lang="en-GB" sz="400" baseline="0" dirty="0">
                <a:solidFill>
                  <a:sysClr val="windowText" lastClr="000000"/>
                </a:solidFill>
              </a:rPr>
              <a:t> and is expected to have the same mode of action.</a:t>
            </a:r>
          </a:p>
          <a:p>
            <a:pPr marL="36000" indent="-36000" algn="just">
              <a:lnSpc>
                <a:spcPct val="90000"/>
              </a:lnSpc>
              <a:spcBef>
                <a:spcPts val="0"/>
              </a:spcBef>
              <a:buFont typeface="Arial" pitchFamily="34" charset="0"/>
              <a:buChar char="•"/>
              <a:defRPr/>
            </a:pPr>
            <a:r>
              <a:rPr lang="en-GB" sz="400" baseline="0" dirty="0"/>
              <a:t>Group 20: </a:t>
            </a:r>
            <a:r>
              <a:rPr lang="en-US" sz="400" baseline="0" dirty="0"/>
              <a:t>While there is strong evidence that </a:t>
            </a:r>
            <a:r>
              <a:rPr lang="en-US" sz="400" baseline="0" dirty="0" err="1"/>
              <a:t>Bifenazate</a:t>
            </a:r>
            <a:r>
              <a:rPr lang="en-US" sz="400" baseline="0" dirty="0"/>
              <a:t> acts on the Qo site of Mitochondrial Complex III and some </a:t>
            </a:r>
            <a:r>
              <a:rPr lang="en-US" sz="400" baseline="0" dirty="0" err="1"/>
              <a:t>Bifenazate</a:t>
            </a:r>
            <a:r>
              <a:rPr lang="en-US" sz="400" baseline="0" dirty="0"/>
              <a:t> resistance mutations confer cross-resistance to </a:t>
            </a:r>
            <a:r>
              <a:rPr lang="en-US" sz="400" baseline="0" dirty="0" err="1"/>
              <a:t>Acequinocyl</a:t>
            </a:r>
            <a:r>
              <a:rPr lang="en-US" sz="400" baseline="0" dirty="0"/>
              <a:t>, the sites of action of </a:t>
            </a:r>
            <a:r>
              <a:rPr lang="en-US" sz="400" baseline="0" dirty="0" err="1"/>
              <a:t>Fluacrypyrim</a:t>
            </a:r>
            <a:r>
              <a:rPr lang="en-US" sz="400" baseline="0" dirty="0"/>
              <a:t> and </a:t>
            </a:r>
            <a:r>
              <a:rPr lang="en-US" sz="400" baseline="0" dirty="0" err="1"/>
              <a:t>Hydramethylnon</a:t>
            </a:r>
            <a:r>
              <a:rPr lang="en-US" sz="400" baseline="0" dirty="0"/>
              <a:t> have not been determined.</a:t>
            </a:r>
            <a:endParaRPr lang="en-GB" sz="400" baseline="0" dirty="0"/>
          </a:p>
          <a:p>
            <a:pPr marL="36000" indent="-36000" algn="just">
              <a:lnSpc>
                <a:spcPct val="90000"/>
              </a:lnSpc>
              <a:spcBef>
                <a:spcPts val="0"/>
              </a:spcBef>
              <a:buFont typeface="Arial" pitchFamily="34" charset="0"/>
              <a:buChar char="•"/>
              <a:defRPr/>
            </a:pPr>
            <a:r>
              <a:rPr lang="en-GB" sz="400" baseline="0" dirty="0">
                <a:solidFill>
                  <a:sysClr val="windowText" lastClr="000000"/>
                </a:solidFill>
              </a:rPr>
              <a:t>Groups 26 &amp; 27 are unassigned</a:t>
            </a:r>
          </a:p>
          <a:p>
            <a:pPr marL="36000" indent="-36000" algn="just">
              <a:lnSpc>
                <a:spcPct val="90000"/>
              </a:lnSpc>
              <a:spcBef>
                <a:spcPts val="0"/>
              </a:spcBef>
              <a:buFont typeface="Arial" pitchFamily="34" charset="0"/>
              <a:buChar char="•"/>
              <a:defRPr/>
            </a:pPr>
            <a:r>
              <a:rPr lang="en-GB" sz="400" baseline="0" dirty="0">
                <a:solidFill>
                  <a:sysClr val="windowText" lastClr="000000"/>
                </a:solidFill>
              </a:rPr>
              <a:t>I</a:t>
            </a:r>
            <a:r>
              <a:rPr lang="en-GB" sz="400" baseline="0" dirty="0"/>
              <a:t>n some cases, only representative actives are shown.</a:t>
            </a:r>
          </a:p>
          <a:p>
            <a:pPr marL="36000" indent="-36000">
              <a:lnSpc>
                <a:spcPct val="90000"/>
              </a:lnSpc>
              <a:spcBef>
                <a:spcPts val="0"/>
              </a:spcBef>
              <a:buFont typeface="Arial" pitchFamily="34" charset="0"/>
              <a:buChar char="•"/>
              <a:defRPr/>
            </a:pPr>
            <a:r>
              <a:rPr lang="en-GB" sz="400" baseline="0" dirty="0"/>
              <a:t>Because of documented cross-resistance between Dicofol, </a:t>
            </a:r>
            <a:r>
              <a:rPr lang="en-GB" sz="400" baseline="0" dirty="0" err="1"/>
              <a:t>Bromopropylate</a:t>
            </a:r>
            <a:r>
              <a:rPr lang="en-GB" sz="400" baseline="0" dirty="0"/>
              <a:t> </a:t>
            </a:r>
            <a:r>
              <a:rPr lang="en-GB" sz="400" baseline="0"/>
              <a:t>and Abamectin</a:t>
            </a:r>
            <a:r>
              <a:rPr lang="en-GB" sz="400" baseline="0" dirty="0"/>
              <a:t>, these active ingredients should not be rotated after each other in an IRM program </a:t>
            </a:r>
          </a:p>
        </p:txBody>
      </p:sp>
      <p:sp>
        <p:nvSpPr>
          <p:cNvPr id="616" name="AutoShape 86">
            <a:extLst>
              <a:ext uri="{FF2B5EF4-FFF2-40B4-BE49-F238E27FC236}">
                <a16:creationId xmlns:a16="http://schemas.microsoft.com/office/drawing/2014/main" id="{9A5ABE1F-E51E-46C4-8DDD-171EE5FD3F4D}"/>
              </a:ext>
            </a:extLst>
          </p:cNvPr>
          <p:cNvSpPr>
            <a:spLocks noChangeArrowheads="1"/>
          </p:cNvSpPr>
          <p:nvPr/>
        </p:nvSpPr>
        <p:spPr bwMode="auto">
          <a:xfrm>
            <a:off x="6655214" y="5978771"/>
            <a:ext cx="2571914" cy="773878"/>
          </a:xfrm>
          <a:prstGeom prst="roundRect">
            <a:avLst>
              <a:gd name="adj" fmla="val 8352"/>
            </a:avLst>
          </a:prstGeom>
          <a:noFill/>
          <a:ln w="6350">
            <a:solidFill>
              <a:srgbClr val="008000"/>
            </a:solidFill>
            <a:round/>
            <a:headEnd/>
            <a:tailEnd/>
          </a:ln>
        </p:spPr>
        <p:txBody>
          <a:bodyPr wrap="none" anchor="ctr"/>
          <a:lstStyle/>
          <a:p>
            <a:pPr marL="180975" indent="-180975"/>
            <a:endParaRPr lang="en-GB"/>
          </a:p>
          <a:p>
            <a:pPr marL="180975" indent="-180975"/>
            <a:endParaRPr lang="en-GB" dirty="0"/>
          </a:p>
        </p:txBody>
      </p:sp>
      <p:sp>
        <p:nvSpPr>
          <p:cNvPr id="617" name="Text Box 453">
            <a:extLst>
              <a:ext uri="{FF2B5EF4-FFF2-40B4-BE49-F238E27FC236}">
                <a16:creationId xmlns:a16="http://schemas.microsoft.com/office/drawing/2014/main" id="{C8E2CAC3-3B01-4DD2-8385-086348012026}"/>
              </a:ext>
            </a:extLst>
          </p:cNvPr>
          <p:cNvSpPr txBox="1">
            <a:spLocks noChangeArrowheads="1"/>
          </p:cNvSpPr>
          <p:nvPr/>
        </p:nvSpPr>
        <p:spPr bwMode="auto">
          <a:xfrm>
            <a:off x="1632205" y="585483"/>
            <a:ext cx="447675" cy="141288"/>
          </a:xfrm>
          <a:prstGeom prst="rect">
            <a:avLst/>
          </a:prstGeom>
          <a:noFill/>
          <a:ln w="9525">
            <a:noFill/>
            <a:miter lim="800000"/>
            <a:headEnd/>
            <a:tailEnd/>
          </a:ln>
        </p:spPr>
        <p:txBody>
          <a:bodyPr lIns="95764" tIns="47883" rIns="95764" bIns="47883">
            <a:spAutoFit/>
          </a:bodyPr>
          <a:lstStyle/>
          <a:p>
            <a:pPr defTabSz="957263"/>
            <a:r>
              <a:rPr lang="en-GB" sz="300" baseline="0" dirty="0"/>
              <a:t>Methomyl</a:t>
            </a:r>
            <a:endParaRPr lang="en-US" sz="300" baseline="0" dirty="0"/>
          </a:p>
        </p:txBody>
      </p:sp>
      <p:graphicFrame>
        <p:nvGraphicFramePr>
          <p:cNvPr id="700" name="Object 699">
            <a:extLst>
              <a:ext uri="{FF2B5EF4-FFF2-40B4-BE49-F238E27FC236}">
                <a16:creationId xmlns:a16="http://schemas.microsoft.com/office/drawing/2014/main" id="{C9C64EE5-73A8-4176-9DC4-D9BF82C4EECA}"/>
              </a:ext>
            </a:extLst>
          </p:cNvPr>
          <p:cNvGraphicFramePr>
            <a:graphicFrameLocks noChangeAspect="1"/>
          </p:cNvGraphicFramePr>
          <p:nvPr>
            <p:extLst>
              <p:ext uri="{D42A27DB-BD31-4B8C-83A1-F6EECF244321}">
                <p14:modId xmlns:p14="http://schemas.microsoft.com/office/powerpoint/2010/main" val="579312505"/>
              </p:ext>
            </p:extLst>
          </p:nvPr>
        </p:nvGraphicFramePr>
        <p:xfrm>
          <a:off x="1661955" y="438321"/>
          <a:ext cx="307803" cy="137030"/>
        </p:xfrm>
        <a:graphic>
          <a:graphicData uri="http://schemas.openxmlformats.org/presentationml/2006/ole">
            <mc:AlternateContent xmlns:mc="http://schemas.openxmlformats.org/markup-compatibility/2006">
              <mc:Choice xmlns:v="urn:schemas-microsoft-com:vml" Requires="v">
                <p:oleObj name="CS ChemDraw Drawing" r:id="rId192" imgW="2367715" imgH="1054080" progId="ChemDraw.Document.6.0">
                  <p:embed/>
                </p:oleObj>
              </mc:Choice>
              <mc:Fallback>
                <p:oleObj name="CS ChemDraw Drawing" r:id="rId192" imgW="2367715" imgH="1054080" progId="ChemDraw.Document.6.0">
                  <p:embed/>
                  <p:pic>
                    <p:nvPicPr>
                      <p:cNvPr id="700" name="Object 699">
                        <a:extLst>
                          <a:ext uri="{FF2B5EF4-FFF2-40B4-BE49-F238E27FC236}">
                            <a16:creationId xmlns:a16="http://schemas.microsoft.com/office/drawing/2014/main" id="{C9C64EE5-73A8-4176-9DC4-D9BF82C4EECA}"/>
                          </a:ext>
                        </a:extLst>
                      </p:cNvPr>
                      <p:cNvPicPr>
                        <a:picLocks noChangeAspect="1" noChangeArrowheads="1"/>
                      </p:cNvPicPr>
                      <p:nvPr/>
                    </p:nvPicPr>
                    <p:blipFill>
                      <a:blip r:embed="rId193">
                        <a:extLst>
                          <a:ext uri="{28A0092B-C50C-407E-A947-70E740481C1C}">
                            <a14:useLocalDpi xmlns:a14="http://schemas.microsoft.com/office/drawing/2010/main" val="0"/>
                          </a:ext>
                        </a:extLst>
                      </a:blip>
                      <a:srcRect/>
                      <a:stretch>
                        <a:fillRect/>
                      </a:stretch>
                    </p:blipFill>
                    <p:spPr bwMode="auto">
                      <a:xfrm>
                        <a:off x="1661955" y="438321"/>
                        <a:ext cx="307803" cy="13703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1">
            <a:extLst>
              <a:ext uri="{FF2B5EF4-FFF2-40B4-BE49-F238E27FC236}">
                <a16:creationId xmlns:a16="http://schemas.microsoft.com/office/drawing/2014/main" id="{6E34888F-03E7-4647-8173-4735740A4FE0}"/>
              </a:ext>
            </a:extLst>
          </p:cNvPr>
          <p:cNvGrpSpPr/>
          <p:nvPr/>
        </p:nvGrpSpPr>
        <p:grpSpPr>
          <a:xfrm>
            <a:off x="879627" y="421544"/>
            <a:ext cx="407987" cy="311885"/>
            <a:chOff x="1261974" y="586086"/>
            <a:chExt cx="407987" cy="311885"/>
          </a:xfrm>
        </p:grpSpPr>
        <p:sp>
          <p:nvSpPr>
            <p:cNvPr id="702" name="Text Box 455">
              <a:extLst>
                <a:ext uri="{FF2B5EF4-FFF2-40B4-BE49-F238E27FC236}">
                  <a16:creationId xmlns:a16="http://schemas.microsoft.com/office/drawing/2014/main" id="{926F868E-AB21-4657-A92B-7C47913FC70E}"/>
                </a:ext>
              </a:extLst>
            </p:cNvPr>
            <p:cNvSpPr txBox="1">
              <a:spLocks noChangeArrowheads="1"/>
            </p:cNvSpPr>
            <p:nvPr/>
          </p:nvSpPr>
          <p:spPr bwMode="auto">
            <a:xfrm>
              <a:off x="1261974" y="756684"/>
              <a:ext cx="407987" cy="141287"/>
            </a:xfrm>
            <a:prstGeom prst="rect">
              <a:avLst/>
            </a:prstGeom>
            <a:noFill/>
            <a:ln w="9525">
              <a:noFill/>
              <a:miter lim="800000"/>
              <a:headEnd/>
              <a:tailEnd/>
            </a:ln>
          </p:spPr>
          <p:txBody>
            <a:bodyPr lIns="95764" tIns="47883" rIns="95764" bIns="47883">
              <a:spAutoFit/>
            </a:bodyPr>
            <a:lstStyle/>
            <a:p>
              <a:pPr defTabSz="957263"/>
              <a:r>
                <a:rPr lang="en-GB" sz="300" baseline="0" dirty="0"/>
                <a:t>Carbofuran</a:t>
              </a:r>
              <a:endParaRPr lang="en-US" sz="300" baseline="0" dirty="0"/>
            </a:p>
          </p:txBody>
        </p:sp>
        <p:graphicFrame>
          <p:nvGraphicFramePr>
            <p:cNvPr id="704" name="Object 703">
              <a:extLst>
                <a:ext uri="{FF2B5EF4-FFF2-40B4-BE49-F238E27FC236}">
                  <a16:creationId xmlns:a16="http://schemas.microsoft.com/office/drawing/2014/main" id="{483FD9E0-590F-4014-A6D7-C03A9BD95FE5}"/>
                </a:ext>
              </a:extLst>
            </p:cNvPr>
            <p:cNvGraphicFramePr>
              <a:graphicFrameLocks noChangeAspect="1"/>
            </p:cNvGraphicFramePr>
            <p:nvPr>
              <p:extLst>
                <p:ext uri="{D42A27DB-BD31-4B8C-83A1-F6EECF244321}">
                  <p14:modId xmlns:p14="http://schemas.microsoft.com/office/powerpoint/2010/main" val="3653104463"/>
                </p:ext>
              </p:extLst>
            </p:nvPr>
          </p:nvGraphicFramePr>
          <p:xfrm>
            <a:off x="1279300" y="586086"/>
            <a:ext cx="331402" cy="185960"/>
          </p:xfrm>
          <a:graphic>
            <a:graphicData uri="http://schemas.openxmlformats.org/presentationml/2006/ole">
              <mc:AlternateContent xmlns:mc="http://schemas.openxmlformats.org/markup-compatibility/2006">
                <mc:Choice xmlns:v="urn:schemas-microsoft-com:vml" Requires="v">
                  <p:oleObj name="CS ChemDraw Drawing" r:id="rId194" imgW="2549245" imgH="1430460" progId="ChemDraw.Document.6.0">
                    <p:embed/>
                  </p:oleObj>
                </mc:Choice>
                <mc:Fallback>
                  <p:oleObj name="CS ChemDraw Drawing" r:id="rId194" imgW="2549245" imgH="1430460" progId="ChemDraw.Document.6.0">
                    <p:embed/>
                    <p:pic>
                      <p:nvPicPr>
                        <p:cNvPr id="704" name="Object 703">
                          <a:extLst>
                            <a:ext uri="{FF2B5EF4-FFF2-40B4-BE49-F238E27FC236}">
                              <a16:creationId xmlns:a16="http://schemas.microsoft.com/office/drawing/2014/main" id="{483FD9E0-590F-4014-A6D7-C03A9BD95FE5}"/>
                            </a:ext>
                          </a:extLst>
                        </p:cNvPr>
                        <p:cNvPicPr>
                          <a:picLocks noChangeAspect="1" noChangeArrowheads="1"/>
                        </p:cNvPicPr>
                        <p:nvPr/>
                      </p:nvPicPr>
                      <p:blipFill>
                        <a:blip r:embed="rId195">
                          <a:extLst>
                            <a:ext uri="{28A0092B-C50C-407E-A947-70E740481C1C}">
                              <a14:useLocalDpi xmlns:a14="http://schemas.microsoft.com/office/drawing/2010/main" val="0"/>
                            </a:ext>
                          </a:extLst>
                        </a:blip>
                        <a:srcRect/>
                        <a:stretch>
                          <a:fillRect/>
                        </a:stretch>
                      </p:blipFill>
                      <p:spPr bwMode="auto">
                        <a:xfrm>
                          <a:off x="1279300" y="586086"/>
                          <a:ext cx="331402" cy="18596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706" name="Text Box 455">
            <a:extLst>
              <a:ext uri="{FF2B5EF4-FFF2-40B4-BE49-F238E27FC236}">
                <a16:creationId xmlns:a16="http://schemas.microsoft.com/office/drawing/2014/main" id="{5A891EE7-2C5F-4DBA-8273-EF89BD610AD5}"/>
              </a:ext>
            </a:extLst>
          </p:cNvPr>
          <p:cNvSpPr txBox="1">
            <a:spLocks noChangeArrowheads="1"/>
          </p:cNvSpPr>
          <p:nvPr/>
        </p:nvSpPr>
        <p:spPr bwMode="auto">
          <a:xfrm>
            <a:off x="1255406" y="764543"/>
            <a:ext cx="407987" cy="142868"/>
          </a:xfrm>
          <a:prstGeom prst="rect">
            <a:avLst/>
          </a:prstGeom>
          <a:noFill/>
          <a:ln w="9525">
            <a:noFill/>
            <a:miter lim="800000"/>
            <a:headEnd/>
            <a:tailEnd/>
          </a:ln>
        </p:spPr>
        <p:txBody>
          <a:bodyPr lIns="95764" tIns="47883" rIns="95764" bIns="47883">
            <a:spAutoFit/>
          </a:bodyPr>
          <a:lstStyle/>
          <a:p>
            <a:pPr defTabSz="957263"/>
            <a:r>
              <a:rPr lang="en-GB" sz="300" baseline="0" dirty="0" err="1"/>
              <a:t>Carbosulfan</a:t>
            </a:r>
            <a:endParaRPr lang="en-US" sz="300" baseline="0" dirty="0"/>
          </a:p>
        </p:txBody>
      </p:sp>
      <p:sp>
        <p:nvSpPr>
          <p:cNvPr id="708" name="Text Box 443">
            <a:extLst>
              <a:ext uri="{FF2B5EF4-FFF2-40B4-BE49-F238E27FC236}">
                <a16:creationId xmlns:a16="http://schemas.microsoft.com/office/drawing/2014/main" id="{C2AF31F5-683B-4B9B-9A12-DD8EA9D21051}"/>
              </a:ext>
            </a:extLst>
          </p:cNvPr>
          <p:cNvSpPr txBox="1">
            <a:spLocks noChangeArrowheads="1"/>
          </p:cNvSpPr>
          <p:nvPr/>
        </p:nvSpPr>
        <p:spPr bwMode="auto">
          <a:xfrm>
            <a:off x="1251332" y="1188267"/>
            <a:ext cx="447675" cy="187325"/>
          </a:xfrm>
          <a:prstGeom prst="rect">
            <a:avLst/>
          </a:prstGeom>
          <a:noFill/>
          <a:ln w="9525">
            <a:noFill/>
            <a:miter lim="800000"/>
            <a:headEnd/>
            <a:tailEnd/>
          </a:ln>
        </p:spPr>
        <p:txBody>
          <a:bodyPr lIns="95764" tIns="47883" rIns="95764" bIns="47883">
            <a:spAutoFit/>
          </a:bodyPr>
          <a:lstStyle/>
          <a:p>
            <a:pPr defTabSz="957263"/>
            <a:r>
              <a:rPr lang="en-GB" sz="300" baseline="0" dirty="0"/>
              <a:t>Chlorpyrifos</a:t>
            </a:r>
          </a:p>
          <a:p>
            <a:pPr defTabSz="957263"/>
            <a:endParaRPr lang="en-US" sz="300" baseline="0" dirty="0"/>
          </a:p>
        </p:txBody>
      </p:sp>
      <p:graphicFrame>
        <p:nvGraphicFramePr>
          <p:cNvPr id="710" name="Object 709">
            <a:extLst>
              <a:ext uri="{FF2B5EF4-FFF2-40B4-BE49-F238E27FC236}">
                <a16:creationId xmlns:a16="http://schemas.microsoft.com/office/drawing/2014/main" id="{48C723BB-14C6-496B-823F-950BDE799B0D}"/>
              </a:ext>
            </a:extLst>
          </p:cNvPr>
          <p:cNvGraphicFramePr>
            <a:graphicFrameLocks noChangeAspect="1"/>
          </p:cNvGraphicFramePr>
          <p:nvPr>
            <p:extLst>
              <p:ext uri="{D42A27DB-BD31-4B8C-83A1-F6EECF244321}">
                <p14:modId xmlns:p14="http://schemas.microsoft.com/office/powerpoint/2010/main" val="1761746544"/>
              </p:ext>
            </p:extLst>
          </p:nvPr>
        </p:nvGraphicFramePr>
        <p:xfrm>
          <a:off x="1299770" y="1031843"/>
          <a:ext cx="335343" cy="192683"/>
        </p:xfrm>
        <a:graphic>
          <a:graphicData uri="http://schemas.openxmlformats.org/presentationml/2006/ole">
            <mc:AlternateContent xmlns:mc="http://schemas.openxmlformats.org/markup-compatibility/2006">
              <mc:Choice xmlns:v="urn:schemas-microsoft-com:vml" Requires="v">
                <p:oleObj name="CS ChemDraw Drawing" r:id="rId196" imgW="2794525" imgH="1605690" progId="ChemDraw.Document.6.0">
                  <p:embed/>
                </p:oleObj>
              </mc:Choice>
              <mc:Fallback>
                <p:oleObj name="CS ChemDraw Drawing" r:id="rId196" imgW="2794525" imgH="1605690" progId="ChemDraw.Document.6.0">
                  <p:embed/>
                  <p:pic>
                    <p:nvPicPr>
                      <p:cNvPr id="710" name="Object 709">
                        <a:extLst>
                          <a:ext uri="{FF2B5EF4-FFF2-40B4-BE49-F238E27FC236}">
                            <a16:creationId xmlns:a16="http://schemas.microsoft.com/office/drawing/2014/main" id="{48C723BB-14C6-496B-823F-950BDE799B0D}"/>
                          </a:ext>
                        </a:extLst>
                      </p:cNvPr>
                      <p:cNvPicPr>
                        <a:picLocks noChangeAspect="1" noChangeArrowheads="1"/>
                      </p:cNvPicPr>
                      <p:nvPr/>
                    </p:nvPicPr>
                    <p:blipFill>
                      <a:blip r:embed="rId197">
                        <a:extLst>
                          <a:ext uri="{28A0092B-C50C-407E-A947-70E740481C1C}">
                            <a14:useLocalDpi xmlns:a14="http://schemas.microsoft.com/office/drawing/2010/main" val="0"/>
                          </a:ext>
                        </a:extLst>
                      </a:blip>
                      <a:srcRect/>
                      <a:stretch>
                        <a:fillRect/>
                      </a:stretch>
                    </p:blipFill>
                    <p:spPr bwMode="auto">
                      <a:xfrm>
                        <a:off x="1299770" y="1031843"/>
                        <a:ext cx="335343" cy="19268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15" name="Text Box 447">
            <a:extLst>
              <a:ext uri="{FF2B5EF4-FFF2-40B4-BE49-F238E27FC236}">
                <a16:creationId xmlns:a16="http://schemas.microsoft.com/office/drawing/2014/main" id="{F02E7FED-05FC-4710-9AF8-F34EDE263505}"/>
              </a:ext>
            </a:extLst>
          </p:cNvPr>
          <p:cNvSpPr txBox="1">
            <a:spLocks noChangeArrowheads="1"/>
          </p:cNvSpPr>
          <p:nvPr/>
        </p:nvSpPr>
        <p:spPr bwMode="auto">
          <a:xfrm>
            <a:off x="907607" y="1013636"/>
            <a:ext cx="392112" cy="141287"/>
          </a:xfrm>
          <a:prstGeom prst="rect">
            <a:avLst/>
          </a:prstGeom>
          <a:noFill/>
          <a:ln w="9525">
            <a:noFill/>
            <a:miter lim="800000"/>
            <a:headEnd/>
            <a:tailEnd/>
          </a:ln>
        </p:spPr>
        <p:txBody>
          <a:bodyPr lIns="95764" tIns="47883" rIns="95764" bIns="47883">
            <a:spAutoFit/>
          </a:bodyPr>
          <a:lstStyle/>
          <a:p>
            <a:pPr defTabSz="957263"/>
            <a:r>
              <a:rPr lang="en-GB" sz="300" baseline="0" dirty="0"/>
              <a:t>Acephate</a:t>
            </a:r>
            <a:endParaRPr lang="en-US" sz="300" baseline="0" dirty="0"/>
          </a:p>
        </p:txBody>
      </p:sp>
      <p:graphicFrame>
        <p:nvGraphicFramePr>
          <p:cNvPr id="716" name="Object 715">
            <a:extLst>
              <a:ext uri="{FF2B5EF4-FFF2-40B4-BE49-F238E27FC236}">
                <a16:creationId xmlns:a16="http://schemas.microsoft.com/office/drawing/2014/main" id="{08E1A7D9-1EAD-49A1-B43F-555E74624914}"/>
              </a:ext>
            </a:extLst>
          </p:cNvPr>
          <p:cNvGraphicFramePr>
            <a:graphicFrameLocks noChangeAspect="1"/>
          </p:cNvGraphicFramePr>
          <p:nvPr>
            <p:extLst>
              <p:ext uri="{D42A27DB-BD31-4B8C-83A1-F6EECF244321}">
                <p14:modId xmlns:p14="http://schemas.microsoft.com/office/powerpoint/2010/main" val="656622353"/>
              </p:ext>
            </p:extLst>
          </p:nvPr>
        </p:nvGraphicFramePr>
        <p:xfrm>
          <a:off x="992374" y="899775"/>
          <a:ext cx="188337" cy="105494"/>
        </p:xfrm>
        <a:graphic>
          <a:graphicData uri="http://schemas.openxmlformats.org/presentationml/2006/ole">
            <mc:AlternateContent xmlns:mc="http://schemas.openxmlformats.org/markup-compatibility/2006">
              <mc:Choice xmlns:v="urn:schemas-microsoft-com:vml" Requires="v">
                <p:oleObj name="CS ChemDraw Drawing" r:id="rId198" imgW="1569472" imgH="879120" progId="ChemDraw.Document.6.0">
                  <p:embed/>
                </p:oleObj>
              </mc:Choice>
              <mc:Fallback>
                <p:oleObj name="CS ChemDraw Drawing" r:id="rId198" imgW="1569472" imgH="879120" progId="ChemDraw.Document.6.0">
                  <p:embed/>
                  <p:pic>
                    <p:nvPicPr>
                      <p:cNvPr id="716" name="Object 715">
                        <a:extLst>
                          <a:ext uri="{FF2B5EF4-FFF2-40B4-BE49-F238E27FC236}">
                            <a16:creationId xmlns:a16="http://schemas.microsoft.com/office/drawing/2014/main" id="{08E1A7D9-1EAD-49A1-B43F-555E74624914}"/>
                          </a:ext>
                        </a:extLst>
                      </p:cNvPr>
                      <p:cNvPicPr>
                        <a:picLocks noChangeAspect="1" noChangeArrowheads="1"/>
                      </p:cNvPicPr>
                      <p:nvPr/>
                    </p:nvPicPr>
                    <p:blipFill>
                      <a:blip r:embed="rId199">
                        <a:extLst>
                          <a:ext uri="{28A0092B-C50C-407E-A947-70E740481C1C}">
                            <a14:useLocalDpi xmlns:a14="http://schemas.microsoft.com/office/drawing/2010/main" val="0"/>
                          </a:ext>
                        </a:extLst>
                      </a:blip>
                      <a:srcRect/>
                      <a:stretch>
                        <a:fillRect/>
                      </a:stretch>
                    </p:blipFill>
                    <p:spPr bwMode="auto">
                      <a:xfrm>
                        <a:off x="992374" y="899775"/>
                        <a:ext cx="188337" cy="1054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23" name="Object 722">
            <a:extLst>
              <a:ext uri="{FF2B5EF4-FFF2-40B4-BE49-F238E27FC236}">
                <a16:creationId xmlns:a16="http://schemas.microsoft.com/office/drawing/2014/main" id="{4845D94E-2E7E-461B-9380-26BCBAAB57E2}"/>
              </a:ext>
            </a:extLst>
          </p:cNvPr>
          <p:cNvGraphicFramePr>
            <a:graphicFrameLocks noChangeAspect="1"/>
          </p:cNvGraphicFramePr>
          <p:nvPr>
            <p:extLst>
              <p:ext uri="{D42A27DB-BD31-4B8C-83A1-F6EECF244321}">
                <p14:modId xmlns:p14="http://schemas.microsoft.com/office/powerpoint/2010/main" val="1611304702"/>
              </p:ext>
            </p:extLst>
          </p:nvPr>
        </p:nvGraphicFramePr>
        <p:xfrm>
          <a:off x="1687513" y="863783"/>
          <a:ext cx="279400" cy="187325"/>
        </p:xfrm>
        <a:graphic>
          <a:graphicData uri="http://schemas.openxmlformats.org/presentationml/2006/ole">
            <mc:AlternateContent xmlns:mc="http://schemas.openxmlformats.org/markup-compatibility/2006">
              <mc:Choice xmlns:v="urn:schemas-microsoft-com:vml" Requires="v">
                <p:oleObj name="CS ChemDraw Drawing" r:id="rId200" imgW="2324880" imgH="1552320" progId="ChemDraw.Document.6.0">
                  <p:embed/>
                </p:oleObj>
              </mc:Choice>
              <mc:Fallback>
                <p:oleObj name="CS ChemDraw Drawing" r:id="rId200" imgW="2324880" imgH="1552320" progId="ChemDraw.Document.6.0">
                  <p:embed/>
                  <p:pic>
                    <p:nvPicPr>
                      <p:cNvPr id="723" name="Object 722">
                        <a:extLst>
                          <a:ext uri="{FF2B5EF4-FFF2-40B4-BE49-F238E27FC236}">
                            <a16:creationId xmlns:a16="http://schemas.microsoft.com/office/drawing/2014/main" id="{4845D94E-2E7E-461B-9380-26BCBAAB57E2}"/>
                          </a:ext>
                        </a:extLst>
                      </p:cNvPr>
                      <p:cNvPicPr>
                        <a:picLocks noChangeAspect="1" noChangeArrowheads="1"/>
                      </p:cNvPicPr>
                      <p:nvPr/>
                    </p:nvPicPr>
                    <p:blipFill>
                      <a:blip r:embed="rId201"/>
                      <a:srcRect/>
                      <a:stretch>
                        <a:fillRect/>
                      </a:stretch>
                    </p:blipFill>
                    <p:spPr bwMode="auto">
                      <a:xfrm>
                        <a:off x="1687513" y="863783"/>
                        <a:ext cx="279400" cy="187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25" name="Text Box 455">
            <a:extLst>
              <a:ext uri="{FF2B5EF4-FFF2-40B4-BE49-F238E27FC236}">
                <a16:creationId xmlns:a16="http://schemas.microsoft.com/office/drawing/2014/main" id="{20B5B12D-A181-46D0-959E-DF30BC22BDD8}"/>
              </a:ext>
            </a:extLst>
          </p:cNvPr>
          <p:cNvSpPr txBox="1">
            <a:spLocks noChangeArrowheads="1"/>
          </p:cNvSpPr>
          <p:nvPr/>
        </p:nvSpPr>
        <p:spPr bwMode="auto">
          <a:xfrm>
            <a:off x="1656132" y="1005501"/>
            <a:ext cx="407987" cy="142868"/>
          </a:xfrm>
          <a:prstGeom prst="rect">
            <a:avLst/>
          </a:prstGeom>
          <a:noFill/>
          <a:ln w="9525">
            <a:noFill/>
            <a:miter lim="800000"/>
            <a:headEnd/>
            <a:tailEnd/>
          </a:ln>
        </p:spPr>
        <p:txBody>
          <a:bodyPr lIns="95764" tIns="47883" rIns="95764" bIns="47883">
            <a:spAutoFit/>
          </a:bodyPr>
          <a:lstStyle/>
          <a:p>
            <a:pPr defTabSz="957263"/>
            <a:r>
              <a:rPr lang="en-GB" sz="300" baseline="0" dirty="0" err="1"/>
              <a:t>Phorate</a:t>
            </a:r>
            <a:endParaRPr lang="en-US" sz="300" baseline="0" dirty="0"/>
          </a:p>
        </p:txBody>
      </p:sp>
      <p:graphicFrame>
        <p:nvGraphicFramePr>
          <p:cNvPr id="575" name="Object 574">
            <a:extLst>
              <a:ext uri="{FF2B5EF4-FFF2-40B4-BE49-F238E27FC236}">
                <a16:creationId xmlns:a16="http://schemas.microsoft.com/office/drawing/2014/main" id="{03FBFA62-3D90-4E33-A170-066DC6A9DCED}"/>
              </a:ext>
            </a:extLst>
          </p:cNvPr>
          <p:cNvGraphicFramePr>
            <a:graphicFrameLocks noChangeAspect="1"/>
          </p:cNvGraphicFramePr>
          <p:nvPr>
            <p:extLst>
              <p:ext uri="{D42A27DB-BD31-4B8C-83A1-F6EECF244321}">
                <p14:modId xmlns:p14="http://schemas.microsoft.com/office/powerpoint/2010/main" val="1011809539"/>
              </p:ext>
            </p:extLst>
          </p:nvPr>
        </p:nvGraphicFramePr>
        <p:xfrm>
          <a:off x="1268922" y="582110"/>
          <a:ext cx="349250" cy="215900"/>
        </p:xfrm>
        <a:graphic>
          <a:graphicData uri="http://schemas.openxmlformats.org/presentationml/2006/ole">
            <mc:AlternateContent xmlns:mc="http://schemas.openxmlformats.org/markup-compatibility/2006">
              <mc:Choice xmlns:v="urn:schemas-microsoft-com:vml" Requires="v">
                <p:oleObj name="CS ChemDraw Drawing" r:id="rId202" imgW="3903480" imgH="2454120" progId="ChemDraw.Document.6.0">
                  <p:embed/>
                </p:oleObj>
              </mc:Choice>
              <mc:Fallback>
                <p:oleObj name="CS ChemDraw Drawing" r:id="rId202" imgW="3903480" imgH="2454120" progId="ChemDraw.Document.6.0">
                  <p:embed/>
                  <p:pic>
                    <p:nvPicPr>
                      <p:cNvPr id="575" name="Object 574">
                        <a:extLst>
                          <a:ext uri="{FF2B5EF4-FFF2-40B4-BE49-F238E27FC236}">
                            <a16:creationId xmlns:a16="http://schemas.microsoft.com/office/drawing/2014/main" id="{03FBFA62-3D90-4E33-A170-066DC6A9DCED}"/>
                          </a:ext>
                        </a:extLst>
                      </p:cNvPr>
                      <p:cNvPicPr>
                        <a:picLocks noChangeAspect="1" noChangeArrowheads="1"/>
                      </p:cNvPicPr>
                      <p:nvPr/>
                    </p:nvPicPr>
                    <p:blipFill>
                      <a:blip r:embed="rId203"/>
                      <a:srcRect/>
                      <a:stretch>
                        <a:fillRect/>
                      </a:stretch>
                    </p:blipFill>
                    <p:spPr bwMode="auto">
                      <a:xfrm>
                        <a:off x="1268922" y="582110"/>
                        <a:ext cx="349250" cy="215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12" name="Object 598">
            <a:extLst>
              <a:ext uri="{FF2B5EF4-FFF2-40B4-BE49-F238E27FC236}">
                <a16:creationId xmlns:a16="http://schemas.microsoft.com/office/drawing/2014/main" id="{704C60AD-A4BD-4944-91BB-3EB29F4CFEBC}"/>
              </a:ext>
            </a:extLst>
          </p:cNvPr>
          <p:cNvGraphicFramePr>
            <a:graphicFrameLocks noChangeAspect="1"/>
          </p:cNvGraphicFramePr>
          <p:nvPr>
            <p:extLst>
              <p:ext uri="{D42A27DB-BD31-4B8C-83A1-F6EECF244321}">
                <p14:modId xmlns:p14="http://schemas.microsoft.com/office/powerpoint/2010/main" val="1485522513"/>
              </p:ext>
            </p:extLst>
          </p:nvPr>
        </p:nvGraphicFramePr>
        <p:xfrm>
          <a:off x="2836199" y="3202675"/>
          <a:ext cx="342900" cy="211138"/>
        </p:xfrm>
        <a:graphic>
          <a:graphicData uri="http://schemas.openxmlformats.org/presentationml/2006/ole">
            <mc:AlternateContent xmlns:mc="http://schemas.openxmlformats.org/markup-compatibility/2006">
              <mc:Choice xmlns:v="urn:schemas-microsoft-com:vml" Requires="v">
                <p:oleObj name="CS ChemDraw Drawing" r:id="rId204" imgW="3091320" imgH="1918800" progId="ChemDraw.Document.6.0">
                  <p:embed/>
                </p:oleObj>
              </mc:Choice>
              <mc:Fallback>
                <p:oleObj name="CS ChemDraw Drawing" r:id="rId204" imgW="3091320" imgH="1918800" progId="ChemDraw.Document.6.0">
                  <p:embed/>
                  <p:pic>
                    <p:nvPicPr>
                      <p:cNvPr id="712" name="Object 598">
                        <a:extLst>
                          <a:ext uri="{FF2B5EF4-FFF2-40B4-BE49-F238E27FC236}">
                            <a16:creationId xmlns:a16="http://schemas.microsoft.com/office/drawing/2014/main" id="{704C60AD-A4BD-4944-91BB-3EB29F4CFEBC}"/>
                          </a:ext>
                        </a:extLst>
                      </p:cNvPr>
                      <p:cNvPicPr>
                        <a:picLocks noChangeAspect="1" noChangeArrowheads="1"/>
                      </p:cNvPicPr>
                      <p:nvPr/>
                    </p:nvPicPr>
                    <p:blipFill>
                      <a:blip r:embed="rId205"/>
                      <a:srcRect/>
                      <a:stretch>
                        <a:fillRect/>
                      </a:stretch>
                    </p:blipFill>
                    <p:spPr bwMode="auto">
                      <a:xfrm>
                        <a:off x="2836199" y="3202675"/>
                        <a:ext cx="342900" cy="21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717" name="Text Box 824">
            <a:extLst>
              <a:ext uri="{FF2B5EF4-FFF2-40B4-BE49-F238E27FC236}">
                <a16:creationId xmlns:a16="http://schemas.microsoft.com/office/drawing/2014/main" id="{636A39BB-DB05-4AC4-8B80-B65007E3FFB4}"/>
              </a:ext>
            </a:extLst>
          </p:cNvPr>
          <p:cNvSpPr txBox="1">
            <a:spLocks noChangeArrowheads="1"/>
          </p:cNvSpPr>
          <p:nvPr/>
        </p:nvSpPr>
        <p:spPr bwMode="auto">
          <a:xfrm>
            <a:off x="8902788" y="3537727"/>
            <a:ext cx="828034" cy="281367"/>
          </a:xfrm>
          <a:prstGeom prst="rect">
            <a:avLst/>
          </a:prstGeom>
          <a:noFill/>
          <a:ln w="9525">
            <a:noFill/>
            <a:miter lim="800000"/>
            <a:headEnd/>
            <a:tailEnd/>
          </a:ln>
          <a:effectLst/>
        </p:spPr>
        <p:txBody>
          <a:bodyPr wrap="square" lIns="95764" tIns="47883" rIns="95764" bIns="47883">
            <a:spAutoFit/>
          </a:bodyPr>
          <a:lstStyle/>
          <a:p>
            <a:pPr algn="ctr"/>
            <a:r>
              <a:rPr lang="en-GB" sz="400" baseline="0" dirty="0"/>
              <a:t>32 </a:t>
            </a:r>
            <a:r>
              <a:rPr lang="en-US" sz="400" baseline="0" dirty="0"/>
              <a:t>GS-omega/kappa</a:t>
            </a:r>
          </a:p>
          <a:p>
            <a:pPr algn="ctr"/>
            <a:r>
              <a:rPr lang="en-US" sz="400" baseline="0" dirty="0"/>
              <a:t>          HXTX-Hv1a peptide</a:t>
            </a:r>
            <a:endParaRPr lang="en-US" sz="400" dirty="0"/>
          </a:p>
          <a:p>
            <a:pPr algn="ctr" defTabSz="957263"/>
            <a:endParaRPr lang="en-US" sz="400" baseline="0" dirty="0"/>
          </a:p>
        </p:txBody>
      </p:sp>
      <p:sp>
        <p:nvSpPr>
          <p:cNvPr id="795" name="TextBox 794">
            <a:extLst>
              <a:ext uri="{FF2B5EF4-FFF2-40B4-BE49-F238E27FC236}">
                <a16:creationId xmlns:a16="http://schemas.microsoft.com/office/drawing/2014/main" id="{47DE1BF9-C236-46B6-B903-001215ABABA5}"/>
              </a:ext>
            </a:extLst>
          </p:cNvPr>
          <p:cNvSpPr txBox="1"/>
          <p:nvPr/>
        </p:nvSpPr>
        <p:spPr>
          <a:xfrm>
            <a:off x="3382881" y="6369272"/>
            <a:ext cx="3140238" cy="470257"/>
          </a:xfrm>
          <a:prstGeom prst="rect">
            <a:avLst/>
          </a:prstGeom>
          <a:noFill/>
        </p:spPr>
        <p:txBody>
          <a:bodyPr wrap="square">
            <a:spAutoFit/>
          </a:bodyPr>
          <a:lstStyle/>
          <a:p>
            <a:pPr algn="just">
              <a:lnSpc>
                <a:spcPct val="90000"/>
              </a:lnSpc>
            </a:pPr>
            <a:r>
              <a:rPr lang="en-GB" sz="390" b="1" baseline="0" dirty="0">
                <a:solidFill>
                  <a:sysClr val="windowText" lastClr="000000"/>
                </a:solidFill>
              </a:rPr>
              <a:t>Disclaimer: </a:t>
            </a:r>
            <a:r>
              <a:rPr lang="en-US" sz="390" baseline="0" dirty="0">
                <a:solidFill>
                  <a:sysClr val="windowText" lastClr="000000"/>
                </a:solidFill>
              </a:rPr>
              <a:t>While CropLife International and IRAC make every effort to present accurate and reliable information, they do not guarantee the accuracy, completeness, efficacy, timeliness, or correct sequencing of such information. Inclusion of active ingredients on the IRAC Code Lists is based on scientific evaluation of their modes of action; it does not provide any kind of testimonial for the use of a product or a judgment on efficacy. CropLife International and IRAC are not responsible for, and expressly disclaim all liability for, damages of any kind arising out of use, reference to, or reliance on information provided. Listing of chemical classes or modes of action must not be interpreted as approval for use of a compound in a given country. Prior to implementation, each user must determine the current registration status in the country of use and strictly adhere to the uses and instructions approved in that country. </a:t>
            </a:r>
          </a:p>
        </p:txBody>
      </p:sp>
      <p:sp>
        <p:nvSpPr>
          <p:cNvPr id="796" name="AutoShape 675">
            <a:extLst>
              <a:ext uri="{FF2B5EF4-FFF2-40B4-BE49-F238E27FC236}">
                <a16:creationId xmlns:a16="http://schemas.microsoft.com/office/drawing/2014/main" id="{0F46F157-C217-460D-876F-80EBCBDE412D}"/>
              </a:ext>
            </a:extLst>
          </p:cNvPr>
          <p:cNvSpPr>
            <a:spLocks noChangeArrowheads="1"/>
          </p:cNvSpPr>
          <p:nvPr/>
        </p:nvSpPr>
        <p:spPr bwMode="auto">
          <a:xfrm>
            <a:off x="9097859" y="3227363"/>
            <a:ext cx="484188" cy="35718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782" name="TextBox 781">
            <a:extLst>
              <a:ext uri="{FF2B5EF4-FFF2-40B4-BE49-F238E27FC236}">
                <a16:creationId xmlns:a16="http://schemas.microsoft.com/office/drawing/2014/main" id="{44EF500F-EDF6-A147-99A5-EABF0BE6BEB0}"/>
              </a:ext>
            </a:extLst>
          </p:cNvPr>
          <p:cNvSpPr txBox="1"/>
          <p:nvPr/>
        </p:nvSpPr>
        <p:spPr>
          <a:xfrm>
            <a:off x="8997368" y="3283275"/>
            <a:ext cx="672141" cy="230832"/>
          </a:xfrm>
          <a:prstGeom prst="rect">
            <a:avLst/>
          </a:prstGeom>
          <a:noFill/>
          <a:effectLst/>
        </p:spPr>
        <p:txBody>
          <a:bodyPr wrap="square" rtlCol="0">
            <a:spAutoFit/>
          </a:bodyPr>
          <a:lstStyle/>
          <a:p>
            <a:pPr algn="ctr"/>
            <a:r>
              <a:rPr lang="en-US" sz="300" baseline="0" dirty="0"/>
              <a:t>GS-omega/kappa</a:t>
            </a:r>
          </a:p>
          <a:p>
            <a:pPr algn="ctr"/>
            <a:r>
              <a:rPr lang="en-US" sz="300" baseline="0" dirty="0"/>
              <a:t> HXTX-Hv1a</a:t>
            </a:r>
            <a:br>
              <a:rPr lang="en-US" sz="300" baseline="0" dirty="0"/>
            </a:br>
            <a:r>
              <a:rPr lang="en-US" sz="300" baseline="0" dirty="0"/>
              <a:t>peptide</a:t>
            </a:r>
            <a:endParaRPr lang="en-US" sz="300" dirty="0"/>
          </a:p>
        </p:txBody>
      </p:sp>
      <p:sp>
        <p:nvSpPr>
          <p:cNvPr id="8" name="AutoShape 86">
            <a:extLst>
              <a:ext uri="{FF2B5EF4-FFF2-40B4-BE49-F238E27FC236}">
                <a16:creationId xmlns:a16="http://schemas.microsoft.com/office/drawing/2014/main" id="{D7FEB617-6F5E-EDAE-CD21-EBC79BD9FDEC}"/>
              </a:ext>
            </a:extLst>
          </p:cNvPr>
          <p:cNvSpPr>
            <a:spLocks noChangeArrowheads="1"/>
          </p:cNvSpPr>
          <p:nvPr/>
        </p:nvSpPr>
        <p:spPr bwMode="auto">
          <a:xfrm>
            <a:off x="6646916" y="4674756"/>
            <a:ext cx="3053190" cy="1274618"/>
          </a:xfrm>
          <a:prstGeom prst="roundRect">
            <a:avLst>
              <a:gd name="adj" fmla="val 4218"/>
            </a:avLst>
          </a:prstGeom>
          <a:gradFill flip="none" rotWithShape="1">
            <a:gsLst>
              <a:gs pos="80000">
                <a:schemeClr val="bg2">
                  <a:lumMod val="75000"/>
                  <a:alpha val="50000"/>
                </a:schemeClr>
              </a:gs>
              <a:gs pos="0">
                <a:schemeClr val="bg1"/>
              </a:gs>
            </a:gsLst>
            <a:lin ang="16200000" scaled="0"/>
            <a:tileRect/>
          </a:gradFill>
          <a:ln w="6350">
            <a:solidFill>
              <a:schemeClr val="bg2">
                <a:lumMod val="75000"/>
              </a:schemeClr>
            </a:solidFill>
            <a:round/>
            <a:headEnd/>
            <a:tailEnd/>
          </a:ln>
          <a:effectLst/>
        </p:spPr>
        <p:txBody>
          <a:bodyPr wrap="none" anchor="ctr"/>
          <a:lstStyle/>
          <a:p>
            <a:pPr marL="180975" indent="-180975"/>
            <a:endParaRPr lang="en-GB" dirty="0"/>
          </a:p>
          <a:p>
            <a:pPr marL="180975" indent="-180975"/>
            <a:endParaRPr lang="en-GB" dirty="0"/>
          </a:p>
        </p:txBody>
      </p:sp>
      <p:sp>
        <p:nvSpPr>
          <p:cNvPr id="35" name="TextBox 34">
            <a:extLst>
              <a:ext uri="{FF2B5EF4-FFF2-40B4-BE49-F238E27FC236}">
                <a16:creationId xmlns:a16="http://schemas.microsoft.com/office/drawing/2014/main" id="{E994BA00-1F0D-AEB3-00D4-43350DE049CC}"/>
              </a:ext>
            </a:extLst>
          </p:cNvPr>
          <p:cNvSpPr txBox="1"/>
          <p:nvPr/>
        </p:nvSpPr>
        <p:spPr>
          <a:xfrm>
            <a:off x="8445203" y="5212095"/>
            <a:ext cx="823096" cy="369332"/>
          </a:xfrm>
          <a:prstGeom prst="rect">
            <a:avLst/>
          </a:prstGeom>
          <a:noFill/>
          <a:effectLst/>
        </p:spPr>
        <p:txBody>
          <a:bodyPr wrap="square" rtlCol="0">
            <a:spAutoFit/>
          </a:bodyPr>
          <a:lstStyle/>
          <a:p>
            <a:pPr algn="ctr" defTabSz="957263">
              <a:defRPr/>
            </a:pPr>
            <a:r>
              <a:rPr lang="en-GB" sz="450" b="1" baseline="0" dirty="0"/>
              <a:t>UNM Non-specific</a:t>
            </a:r>
          </a:p>
          <a:p>
            <a:pPr algn="ctr" defTabSz="957263">
              <a:defRPr/>
            </a:pPr>
            <a:r>
              <a:rPr lang="en-GB" sz="450" b="1" baseline="0" dirty="0"/>
              <a:t>mechanical and</a:t>
            </a:r>
          </a:p>
          <a:p>
            <a:pPr algn="ctr" defTabSz="957263">
              <a:defRPr/>
            </a:pPr>
            <a:r>
              <a:rPr lang="en-GB" sz="450" b="1" baseline="0" dirty="0"/>
              <a:t> physical disruptors</a:t>
            </a:r>
          </a:p>
          <a:p>
            <a:endParaRPr lang="en-US" sz="450" b="1" baseline="0" dirty="0"/>
          </a:p>
        </p:txBody>
      </p:sp>
      <p:sp>
        <p:nvSpPr>
          <p:cNvPr id="36" name="TextBox 35">
            <a:extLst>
              <a:ext uri="{FF2B5EF4-FFF2-40B4-BE49-F238E27FC236}">
                <a16:creationId xmlns:a16="http://schemas.microsoft.com/office/drawing/2014/main" id="{EC65FBD8-5D30-7A8F-D29D-9A9B233C8397}"/>
              </a:ext>
            </a:extLst>
          </p:cNvPr>
          <p:cNvSpPr txBox="1"/>
          <p:nvPr/>
        </p:nvSpPr>
        <p:spPr>
          <a:xfrm>
            <a:off x="8900384" y="5596408"/>
            <a:ext cx="891372" cy="369332"/>
          </a:xfrm>
          <a:prstGeom prst="rect">
            <a:avLst/>
          </a:prstGeom>
          <a:noFill/>
          <a:effectLst/>
        </p:spPr>
        <p:txBody>
          <a:bodyPr wrap="square" rtlCol="0">
            <a:spAutoFit/>
          </a:bodyPr>
          <a:lstStyle/>
          <a:p>
            <a:pPr algn="ctr" defTabSz="957263">
              <a:defRPr/>
            </a:pPr>
            <a:r>
              <a:rPr lang="en-GB" sz="450" dirty="0"/>
              <a:t> </a:t>
            </a:r>
            <a:r>
              <a:rPr lang="en-GB" sz="450" b="1" baseline="0" dirty="0"/>
              <a:t>UNE Botanical essence</a:t>
            </a:r>
          </a:p>
          <a:p>
            <a:pPr algn="ctr" defTabSz="957263">
              <a:defRPr/>
            </a:pPr>
            <a:r>
              <a:rPr lang="en-GB" sz="450" b="1" baseline="0" dirty="0"/>
              <a:t>including synthetic, extracts and</a:t>
            </a:r>
          </a:p>
          <a:p>
            <a:pPr algn="ctr" defTabSz="957263">
              <a:defRPr/>
            </a:pPr>
            <a:r>
              <a:rPr lang="en-GB" sz="450" b="1" baseline="0" dirty="0"/>
              <a:t>unrefined oils</a:t>
            </a:r>
            <a:endParaRPr lang="en-US" sz="450" b="1" baseline="0" dirty="0"/>
          </a:p>
        </p:txBody>
      </p:sp>
      <p:grpSp>
        <p:nvGrpSpPr>
          <p:cNvPr id="37" name="Group 36">
            <a:extLst>
              <a:ext uri="{FF2B5EF4-FFF2-40B4-BE49-F238E27FC236}">
                <a16:creationId xmlns:a16="http://schemas.microsoft.com/office/drawing/2014/main" id="{3709112C-8EBF-A027-E943-9BE4B13EF3B1}"/>
              </a:ext>
            </a:extLst>
          </p:cNvPr>
          <p:cNvGrpSpPr/>
          <p:nvPr/>
        </p:nvGrpSpPr>
        <p:grpSpPr>
          <a:xfrm>
            <a:off x="9125807" y="4782205"/>
            <a:ext cx="544083" cy="357187"/>
            <a:chOff x="8098608" y="4876760"/>
            <a:chExt cx="707795" cy="357187"/>
          </a:xfrm>
        </p:grpSpPr>
        <p:sp>
          <p:nvSpPr>
            <p:cNvPr id="38" name="AutoShape 734">
              <a:extLst>
                <a:ext uri="{FF2B5EF4-FFF2-40B4-BE49-F238E27FC236}">
                  <a16:creationId xmlns:a16="http://schemas.microsoft.com/office/drawing/2014/main" id="{87B272B4-63A8-878B-297C-99074350C713}"/>
                </a:ext>
              </a:extLst>
            </p:cNvPr>
            <p:cNvSpPr>
              <a:spLocks noChangeArrowheads="1"/>
            </p:cNvSpPr>
            <p:nvPr/>
          </p:nvSpPr>
          <p:spPr bwMode="auto">
            <a:xfrm>
              <a:off x="8098608" y="4876760"/>
              <a:ext cx="707795"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r>
                <a:rPr lang="en-GB" dirty="0"/>
                <a:t>   </a:t>
              </a:r>
            </a:p>
          </p:txBody>
        </p:sp>
        <p:sp>
          <p:nvSpPr>
            <p:cNvPr id="39" name="TextBox 38">
              <a:extLst>
                <a:ext uri="{FF2B5EF4-FFF2-40B4-BE49-F238E27FC236}">
                  <a16:creationId xmlns:a16="http://schemas.microsoft.com/office/drawing/2014/main" id="{9790F976-8890-0218-96EA-05FCE0E5CF30}"/>
                </a:ext>
              </a:extLst>
            </p:cNvPr>
            <p:cNvSpPr txBox="1"/>
            <p:nvPr/>
          </p:nvSpPr>
          <p:spPr>
            <a:xfrm>
              <a:off x="8148185" y="4964873"/>
              <a:ext cx="612667" cy="184666"/>
            </a:xfrm>
            <a:prstGeom prst="rect">
              <a:avLst/>
            </a:prstGeom>
            <a:noFill/>
            <a:effectLst/>
          </p:spPr>
          <p:txBody>
            <a:bodyPr wrap="none" rtlCol="0">
              <a:spAutoFit/>
            </a:bodyPr>
            <a:lstStyle/>
            <a:p>
              <a:pPr algn="ctr"/>
              <a:r>
                <a:rPr lang="de" sz="300" i="1" baseline="0" dirty="0" err="1"/>
                <a:t>Burkholderia</a:t>
              </a:r>
              <a:r>
                <a:rPr lang="de" sz="300" i="1" baseline="0" dirty="0"/>
                <a:t> </a:t>
              </a:r>
              <a:r>
                <a:rPr lang="de" sz="300" baseline="0" dirty="0" err="1"/>
                <a:t>spp</a:t>
              </a:r>
              <a:r>
                <a:rPr lang="de" sz="300" i="1" baseline="0" dirty="0"/>
                <a:t>,</a:t>
              </a:r>
            </a:p>
            <a:p>
              <a:pPr algn="ctr"/>
              <a:r>
                <a:rPr lang="de" sz="300" i="1" baseline="0" dirty="0"/>
                <a:t>Wolbachia pipientis </a:t>
              </a:r>
              <a:r>
                <a:rPr lang="de" sz="300" baseline="0" dirty="0"/>
                <a:t>(Zap)</a:t>
              </a:r>
              <a:endParaRPr lang="en-US" dirty="0"/>
            </a:p>
          </p:txBody>
        </p:sp>
      </p:grpSp>
      <p:sp>
        <p:nvSpPr>
          <p:cNvPr id="41" name="AutoShape 734">
            <a:extLst>
              <a:ext uri="{FF2B5EF4-FFF2-40B4-BE49-F238E27FC236}">
                <a16:creationId xmlns:a16="http://schemas.microsoft.com/office/drawing/2014/main" id="{B831D641-7E3F-E03C-DC3C-04E1D1FF6797}"/>
              </a:ext>
            </a:extLst>
          </p:cNvPr>
          <p:cNvSpPr>
            <a:spLocks noChangeArrowheads="1"/>
          </p:cNvSpPr>
          <p:nvPr/>
        </p:nvSpPr>
        <p:spPr bwMode="auto">
          <a:xfrm>
            <a:off x="9124604" y="5202200"/>
            <a:ext cx="544083"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44" name="AutoShape 734">
            <a:extLst>
              <a:ext uri="{FF2B5EF4-FFF2-40B4-BE49-F238E27FC236}">
                <a16:creationId xmlns:a16="http://schemas.microsoft.com/office/drawing/2014/main" id="{62FBA3AC-03C4-4DE8-E3B9-181DB1E3C170}"/>
              </a:ext>
            </a:extLst>
          </p:cNvPr>
          <p:cNvSpPr>
            <a:spLocks noChangeArrowheads="1"/>
          </p:cNvSpPr>
          <p:nvPr/>
        </p:nvSpPr>
        <p:spPr bwMode="auto">
          <a:xfrm>
            <a:off x="8355099" y="5534026"/>
            <a:ext cx="678748" cy="384652"/>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2" name="Rectangle 51">
            <a:extLst>
              <a:ext uri="{FF2B5EF4-FFF2-40B4-BE49-F238E27FC236}">
                <a16:creationId xmlns:a16="http://schemas.microsoft.com/office/drawing/2014/main" id="{4FC35FAE-1C0B-2425-02C5-AD11F1C96405}"/>
              </a:ext>
            </a:extLst>
          </p:cNvPr>
          <p:cNvSpPr/>
          <p:nvPr/>
        </p:nvSpPr>
        <p:spPr>
          <a:xfrm>
            <a:off x="6883516" y="4645896"/>
            <a:ext cx="921733" cy="230832"/>
          </a:xfrm>
          <a:prstGeom prst="rect">
            <a:avLst/>
          </a:prstGeom>
        </p:spPr>
        <p:txBody>
          <a:bodyPr wrap="square">
            <a:spAutoFit/>
          </a:bodyPr>
          <a:lstStyle/>
          <a:p>
            <a:pPr algn="ctr" defTabSz="957263">
              <a:defRPr/>
            </a:pPr>
            <a:r>
              <a:rPr lang="en-GB" sz="450" b="1" baseline="0" dirty="0"/>
              <a:t>UN: Unknown or uncertain mode of action</a:t>
            </a:r>
            <a:endParaRPr lang="en-US" sz="450" b="1" baseline="0" dirty="0"/>
          </a:p>
        </p:txBody>
      </p:sp>
      <p:sp>
        <p:nvSpPr>
          <p:cNvPr id="55" name="TextBox 54">
            <a:extLst>
              <a:ext uri="{FF2B5EF4-FFF2-40B4-BE49-F238E27FC236}">
                <a16:creationId xmlns:a16="http://schemas.microsoft.com/office/drawing/2014/main" id="{290A843E-E9C8-F069-A7C9-7CD1247923F9}"/>
              </a:ext>
            </a:extLst>
          </p:cNvPr>
          <p:cNvSpPr txBox="1"/>
          <p:nvPr/>
        </p:nvSpPr>
        <p:spPr>
          <a:xfrm>
            <a:off x="8589213" y="4972649"/>
            <a:ext cx="736408" cy="230832"/>
          </a:xfrm>
          <a:prstGeom prst="rect">
            <a:avLst/>
          </a:prstGeom>
          <a:noFill/>
          <a:effectLst/>
        </p:spPr>
        <p:txBody>
          <a:bodyPr wrap="square" rtlCol="0">
            <a:spAutoFit/>
          </a:bodyPr>
          <a:lstStyle/>
          <a:p>
            <a:pPr algn="ctr" defTabSz="957263">
              <a:defRPr/>
            </a:pPr>
            <a:r>
              <a:rPr lang="en-GB" sz="450" dirty="0"/>
              <a:t> </a:t>
            </a:r>
            <a:r>
              <a:rPr lang="en-GB" sz="450" b="1" baseline="0" dirty="0"/>
              <a:t>UNB Bacterial agents (non-</a:t>
            </a:r>
            <a:r>
              <a:rPr lang="en-GB" sz="450" b="1" baseline="0" dirty="0" err="1"/>
              <a:t>Bt</a:t>
            </a:r>
            <a:r>
              <a:rPr lang="en-GB" sz="450" b="1" baseline="0" dirty="0"/>
              <a:t>)</a:t>
            </a:r>
            <a:endParaRPr lang="en-US" sz="450" b="1" baseline="0" dirty="0"/>
          </a:p>
        </p:txBody>
      </p:sp>
      <p:sp>
        <p:nvSpPr>
          <p:cNvPr id="56" name="AutoShape 734">
            <a:extLst>
              <a:ext uri="{FF2B5EF4-FFF2-40B4-BE49-F238E27FC236}">
                <a16:creationId xmlns:a16="http://schemas.microsoft.com/office/drawing/2014/main" id="{B7604305-B2EE-35AA-DC56-E9424C977CBE}"/>
              </a:ext>
            </a:extLst>
          </p:cNvPr>
          <p:cNvSpPr>
            <a:spLocks noChangeArrowheads="1"/>
          </p:cNvSpPr>
          <p:nvPr/>
        </p:nvSpPr>
        <p:spPr bwMode="auto">
          <a:xfrm>
            <a:off x="8043209" y="4761074"/>
            <a:ext cx="681300"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57" name="TextBox 56">
            <a:extLst>
              <a:ext uri="{FF2B5EF4-FFF2-40B4-BE49-F238E27FC236}">
                <a16:creationId xmlns:a16="http://schemas.microsoft.com/office/drawing/2014/main" id="{71D71671-303A-52D5-97B0-6229586B6FC9}"/>
              </a:ext>
            </a:extLst>
          </p:cNvPr>
          <p:cNvSpPr txBox="1"/>
          <p:nvPr/>
        </p:nvSpPr>
        <p:spPr>
          <a:xfrm>
            <a:off x="8508431" y="4712185"/>
            <a:ext cx="629035" cy="230832"/>
          </a:xfrm>
          <a:prstGeom prst="rect">
            <a:avLst/>
          </a:prstGeom>
          <a:noFill/>
          <a:effectLst/>
        </p:spPr>
        <p:txBody>
          <a:bodyPr wrap="square" rtlCol="0">
            <a:spAutoFit/>
          </a:bodyPr>
          <a:lstStyle/>
          <a:p>
            <a:pPr algn="ctr" defTabSz="957263">
              <a:defRPr/>
            </a:pPr>
            <a:r>
              <a:rPr lang="en-GB" sz="450" dirty="0"/>
              <a:t> </a:t>
            </a:r>
            <a:r>
              <a:rPr lang="en-GB" sz="450" b="1" baseline="0" dirty="0"/>
              <a:t>UNF Fungal</a:t>
            </a:r>
          </a:p>
          <a:p>
            <a:pPr algn="ctr" defTabSz="957263">
              <a:defRPr/>
            </a:pPr>
            <a:r>
              <a:rPr lang="en-GB" sz="450" b="1" baseline="0" dirty="0"/>
              <a:t>agents</a:t>
            </a:r>
            <a:endParaRPr lang="en-US" sz="450" b="1" baseline="0" dirty="0"/>
          </a:p>
        </p:txBody>
      </p:sp>
      <p:sp>
        <p:nvSpPr>
          <p:cNvPr id="58" name="TextBox 57">
            <a:extLst>
              <a:ext uri="{FF2B5EF4-FFF2-40B4-BE49-F238E27FC236}">
                <a16:creationId xmlns:a16="http://schemas.microsoft.com/office/drawing/2014/main" id="{D3282307-80BC-C661-652B-96001AEDDBAF}"/>
              </a:ext>
            </a:extLst>
          </p:cNvPr>
          <p:cNvSpPr txBox="1"/>
          <p:nvPr/>
        </p:nvSpPr>
        <p:spPr>
          <a:xfrm>
            <a:off x="8019919" y="4793090"/>
            <a:ext cx="765540" cy="323165"/>
          </a:xfrm>
          <a:prstGeom prst="rect">
            <a:avLst/>
          </a:prstGeom>
          <a:noFill/>
          <a:effectLst/>
        </p:spPr>
        <p:txBody>
          <a:bodyPr wrap="square" rtlCol="0">
            <a:spAutoFit/>
          </a:bodyPr>
          <a:lstStyle/>
          <a:p>
            <a:r>
              <a:rPr lang="en-GB" sz="300" i="1" baseline="0" dirty="0" err="1"/>
              <a:t>Akanthomyces</a:t>
            </a:r>
            <a:r>
              <a:rPr lang="en-GB" sz="300" i="1" baseline="0" dirty="0"/>
              <a:t> </a:t>
            </a:r>
            <a:r>
              <a:rPr lang="en-GB" sz="300" i="1" baseline="0" dirty="0" err="1"/>
              <a:t>muscarius</a:t>
            </a:r>
            <a:r>
              <a:rPr lang="en-GB" sz="300" i="1" baseline="0" dirty="0"/>
              <a:t> Ve6</a:t>
            </a:r>
          </a:p>
          <a:p>
            <a:r>
              <a:rPr lang="en-GB" sz="300" i="1" baseline="0" dirty="0"/>
              <a:t>Beauveria </a:t>
            </a:r>
            <a:r>
              <a:rPr lang="en-GB" sz="300" i="1" baseline="0" dirty="0" err="1"/>
              <a:t>bassiana</a:t>
            </a:r>
            <a:r>
              <a:rPr lang="en-GB" sz="300" i="1" baseline="0" dirty="0"/>
              <a:t> strains</a:t>
            </a:r>
          </a:p>
          <a:p>
            <a:r>
              <a:rPr lang="en-GB" sz="300" i="1" baseline="0" dirty="0" err="1"/>
              <a:t>Metarhizium</a:t>
            </a:r>
            <a:r>
              <a:rPr lang="en-GB" sz="300" i="1" baseline="0" dirty="0"/>
              <a:t> </a:t>
            </a:r>
            <a:r>
              <a:rPr lang="en-GB" sz="300" i="1" baseline="0" dirty="0" err="1"/>
              <a:t>brunneum</a:t>
            </a:r>
            <a:r>
              <a:rPr lang="en-GB" sz="300" i="1" baseline="0" dirty="0"/>
              <a:t> strain F52,</a:t>
            </a:r>
          </a:p>
          <a:p>
            <a:r>
              <a:rPr lang="en-GB" sz="300" i="1" baseline="0" dirty="0" err="1"/>
              <a:t>Paecilomyces</a:t>
            </a:r>
            <a:r>
              <a:rPr lang="en-GB" sz="300" i="1" baseline="0" dirty="0"/>
              <a:t> </a:t>
            </a:r>
            <a:r>
              <a:rPr lang="en-GB" sz="300" i="1" baseline="0" dirty="0" err="1"/>
              <a:t>fumosoroseus</a:t>
            </a:r>
            <a:endParaRPr lang="en-GB" sz="300" i="1" baseline="0" dirty="0"/>
          </a:p>
          <a:p>
            <a:pPr algn="ctr"/>
            <a:r>
              <a:rPr lang="en-GB" sz="300" baseline="0" dirty="0"/>
              <a:t> Apopka strain 97</a:t>
            </a:r>
          </a:p>
        </p:txBody>
      </p:sp>
      <p:sp>
        <p:nvSpPr>
          <p:cNvPr id="1894" name="Text Box 292">
            <a:extLst>
              <a:ext uri="{FF2B5EF4-FFF2-40B4-BE49-F238E27FC236}">
                <a16:creationId xmlns:a16="http://schemas.microsoft.com/office/drawing/2014/main" id="{2C9B626E-705B-1D80-AAA3-C4111FA0404D}"/>
              </a:ext>
            </a:extLst>
          </p:cNvPr>
          <p:cNvSpPr txBox="1">
            <a:spLocks noChangeArrowheads="1"/>
          </p:cNvSpPr>
          <p:nvPr/>
        </p:nvSpPr>
        <p:spPr bwMode="auto">
          <a:xfrm>
            <a:off x="287206" y="978178"/>
            <a:ext cx="442070" cy="213656"/>
          </a:xfrm>
          <a:prstGeom prst="rect">
            <a:avLst/>
          </a:prstGeom>
          <a:noFill/>
          <a:ln w="9525">
            <a:noFill/>
            <a:miter lim="800000"/>
            <a:headEnd/>
            <a:tailEnd/>
          </a:ln>
        </p:spPr>
        <p:txBody>
          <a:bodyPr wrap="square" lIns="95764" tIns="47883" rIns="95764" bIns="47883">
            <a:spAutoFit/>
          </a:bodyPr>
          <a:lstStyle/>
          <a:p>
            <a:pPr defTabSz="957263"/>
            <a:r>
              <a:rPr lang="en-GB" sz="380" baseline="0" dirty="0">
                <a:solidFill>
                  <a:schemeClr val="bg2">
                    <a:lumMod val="50000"/>
                  </a:schemeClr>
                </a:solidFill>
              </a:rPr>
              <a:t>Protein</a:t>
            </a:r>
          </a:p>
          <a:p>
            <a:pPr defTabSz="957263"/>
            <a:r>
              <a:rPr lang="en-GB" sz="380" baseline="0" dirty="0">
                <a:solidFill>
                  <a:schemeClr val="bg2">
                    <a:lumMod val="50000"/>
                  </a:schemeClr>
                </a:solidFill>
              </a:rPr>
              <a:t>Suppressor</a:t>
            </a:r>
            <a:endParaRPr lang="en-US" sz="380" baseline="0" dirty="0">
              <a:solidFill>
                <a:schemeClr val="bg2">
                  <a:lumMod val="50000"/>
                </a:schemeClr>
              </a:solidFill>
            </a:endParaRPr>
          </a:p>
        </p:txBody>
      </p:sp>
      <p:sp>
        <p:nvSpPr>
          <p:cNvPr id="1895" name="Rounded Rectangle 705">
            <a:extLst>
              <a:ext uri="{FF2B5EF4-FFF2-40B4-BE49-F238E27FC236}">
                <a16:creationId xmlns:a16="http://schemas.microsoft.com/office/drawing/2014/main" id="{94478B3C-D91C-63D5-8FA6-97C95D76116B}"/>
              </a:ext>
            </a:extLst>
          </p:cNvPr>
          <p:cNvSpPr/>
          <p:nvPr/>
        </p:nvSpPr>
        <p:spPr bwMode="auto">
          <a:xfrm>
            <a:off x="203198" y="1041404"/>
            <a:ext cx="129504" cy="93692"/>
          </a:xfrm>
          <a:prstGeom prst="roundRect">
            <a:avLst/>
          </a:prstGeom>
          <a:solidFill>
            <a:srgbClr val="44A8C0"/>
          </a:solidFill>
          <a:ln w="6350">
            <a:solidFill>
              <a:srgbClr val="388DA1"/>
            </a:solidFill>
            <a:round/>
            <a:headEnd/>
            <a:tailEnd/>
          </a:ln>
          <a:effectLst/>
        </p:spPr>
        <p:txBody>
          <a:bodyPr wrap="none" anchor="ctr"/>
          <a:lstStyle/>
          <a:p>
            <a:pPr marL="180975" indent="-180975"/>
            <a:endParaRPr lang="en-GB"/>
          </a:p>
        </p:txBody>
      </p:sp>
      <p:cxnSp>
        <p:nvCxnSpPr>
          <p:cNvPr id="1897" name="Straight Connector 1896">
            <a:extLst>
              <a:ext uri="{FF2B5EF4-FFF2-40B4-BE49-F238E27FC236}">
                <a16:creationId xmlns:a16="http://schemas.microsoft.com/office/drawing/2014/main" id="{099BF7A2-0F23-35C3-6AA4-5173636AE728}"/>
              </a:ext>
            </a:extLst>
          </p:cNvPr>
          <p:cNvCxnSpPr>
            <a:cxnSpLocks/>
          </p:cNvCxnSpPr>
          <p:nvPr/>
        </p:nvCxnSpPr>
        <p:spPr bwMode="auto">
          <a:xfrm>
            <a:off x="1011383" y="6137564"/>
            <a:ext cx="461817" cy="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p:spPr>
      </p:cxnSp>
      <p:cxnSp>
        <p:nvCxnSpPr>
          <p:cNvPr id="1900" name="Straight Connector 1899">
            <a:extLst>
              <a:ext uri="{FF2B5EF4-FFF2-40B4-BE49-F238E27FC236}">
                <a16:creationId xmlns:a16="http://schemas.microsoft.com/office/drawing/2014/main" id="{4E1AE4B8-B77A-7119-FB45-77F2C3CF3DAE}"/>
              </a:ext>
            </a:extLst>
          </p:cNvPr>
          <p:cNvCxnSpPr>
            <a:cxnSpLocks/>
          </p:cNvCxnSpPr>
          <p:nvPr/>
        </p:nvCxnSpPr>
        <p:spPr bwMode="auto">
          <a:xfrm>
            <a:off x="2030902" y="6344674"/>
            <a:ext cx="614217" cy="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p:spPr>
      </p:cxnSp>
      <p:sp>
        <p:nvSpPr>
          <p:cNvPr id="2016" name="TextBox 2015">
            <a:extLst>
              <a:ext uri="{FF2B5EF4-FFF2-40B4-BE49-F238E27FC236}">
                <a16:creationId xmlns:a16="http://schemas.microsoft.com/office/drawing/2014/main" id="{E85C26A7-CE53-CE61-0CD7-9F4E630AA118}"/>
              </a:ext>
            </a:extLst>
          </p:cNvPr>
          <p:cNvSpPr txBox="1"/>
          <p:nvPr/>
        </p:nvSpPr>
        <p:spPr>
          <a:xfrm>
            <a:off x="8360461" y="5531958"/>
            <a:ext cx="677590" cy="415498"/>
          </a:xfrm>
          <a:prstGeom prst="rect">
            <a:avLst/>
          </a:prstGeom>
          <a:noFill/>
          <a:effectLst/>
        </p:spPr>
        <p:txBody>
          <a:bodyPr wrap="square" rtlCol="0">
            <a:spAutoFit/>
          </a:bodyPr>
          <a:lstStyle/>
          <a:p>
            <a:pPr algn="ctr"/>
            <a:r>
              <a:rPr lang="en-GB" sz="300" i="1" baseline="0" dirty="0"/>
              <a:t>Chenopodium ambrosioides near ambrosioides </a:t>
            </a:r>
            <a:r>
              <a:rPr lang="en-GB" sz="300" baseline="0" dirty="0"/>
              <a:t>extract,</a:t>
            </a:r>
          </a:p>
          <a:p>
            <a:pPr algn="ctr"/>
            <a:r>
              <a:rPr lang="en-GB" sz="300" b="0" i="1" baseline="0" dirty="0" err="1">
                <a:solidFill>
                  <a:srgbClr val="222222"/>
                </a:solidFill>
                <a:effectLst/>
                <a:latin typeface="Arial" panose="020B0604020202020204" pitchFamily="34" charset="0"/>
              </a:rPr>
              <a:t>Clitoria</a:t>
            </a:r>
            <a:r>
              <a:rPr lang="en-GB" sz="300" b="0" i="1" baseline="0" dirty="0">
                <a:solidFill>
                  <a:srgbClr val="222222"/>
                </a:solidFill>
                <a:effectLst/>
                <a:latin typeface="Arial" panose="020B0604020202020204" pitchFamily="34" charset="0"/>
              </a:rPr>
              <a:t> </a:t>
            </a:r>
            <a:r>
              <a:rPr lang="en-GB" sz="300" b="0" i="1" baseline="0" dirty="0" err="1">
                <a:solidFill>
                  <a:srgbClr val="222222"/>
                </a:solidFill>
                <a:effectLst/>
                <a:latin typeface="Arial" panose="020B0604020202020204" pitchFamily="34" charset="0"/>
              </a:rPr>
              <a:t>ternatea</a:t>
            </a:r>
            <a:r>
              <a:rPr lang="en-GB" sz="300" b="0" i="0" baseline="0" dirty="0">
                <a:solidFill>
                  <a:srgbClr val="222222"/>
                </a:solidFill>
                <a:effectLst/>
                <a:latin typeface="Arial" panose="020B0604020202020204" pitchFamily="34" charset="0"/>
              </a:rPr>
              <a:t> extract,</a:t>
            </a:r>
            <a:endParaRPr lang="en-GB" sz="300" baseline="0" dirty="0"/>
          </a:p>
          <a:p>
            <a:pPr algn="ctr"/>
            <a:r>
              <a:rPr lang="en-GB" sz="300" baseline="0" dirty="0"/>
              <a:t>Fatty acid monoesters with glycerol or propanediol,</a:t>
            </a:r>
          </a:p>
          <a:p>
            <a:pPr algn="ctr"/>
            <a:r>
              <a:rPr lang="en-GB" sz="300" baseline="0" dirty="0"/>
              <a:t>Neem oil, Nonanoic acid, </a:t>
            </a:r>
            <a:r>
              <a:rPr lang="en-GB" sz="300" baseline="0" dirty="0" err="1"/>
              <a:t>Sabadilla</a:t>
            </a:r>
            <a:r>
              <a:rPr lang="en-GB" sz="300" baseline="0" dirty="0"/>
              <a:t> extract</a:t>
            </a:r>
            <a:endParaRPr lang="en-US" sz="300" baseline="0" dirty="0"/>
          </a:p>
        </p:txBody>
      </p:sp>
      <p:sp>
        <p:nvSpPr>
          <p:cNvPr id="43" name="AutoShape 86">
            <a:extLst>
              <a:ext uri="{FF2B5EF4-FFF2-40B4-BE49-F238E27FC236}">
                <a16:creationId xmlns:a16="http://schemas.microsoft.com/office/drawing/2014/main" id="{E02A20E2-3F3C-118D-D20E-8DB3CCCD7607}"/>
              </a:ext>
            </a:extLst>
          </p:cNvPr>
          <p:cNvSpPr>
            <a:spLocks noChangeArrowheads="1"/>
          </p:cNvSpPr>
          <p:nvPr/>
        </p:nvSpPr>
        <p:spPr bwMode="auto">
          <a:xfrm>
            <a:off x="7283604" y="3782511"/>
            <a:ext cx="577226" cy="850625"/>
          </a:xfrm>
          <a:prstGeom prst="roundRect">
            <a:avLst>
              <a:gd name="adj" fmla="val 8602"/>
            </a:avLst>
          </a:prstGeom>
          <a:gradFill flip="none" rotWithShape="1">
            <a:gsLst>
              <a:gs pos="90000">
                <a:srgbClr val="B6304D">
                  <a:alpha val="50000"/>
                </a:srgbClr>
              </a:gs>
              <a:gs pos="0">
                <a:schemeClr val="bg1"/>
              </a:gs>
            </a:gsLst>
            <a:lin ang="16200000" scaled="0"/>
            <a:tileRect/>
          </a:gradFill>
          <a:ln w="6350">
            <a:solidFill>
              <a:srgbClr val="B6304D"/>
            </a:solidFill>
            <a:round/>
            <a:headEnd/>
            <a:tailEnd/>
          </a:ln>
          <a:effectLst/>
        </p:spPr>
        <p:txBody>
          <a:bodyPr wrap="none" anchor="ctr"/>
          <a:lstStyle/>
          <a:p>
            <a:pPr marL="180975" indent="-180975"/>
            <a:endParaRPr lang="en-GB" dirty="0"/>
          </a:p>
          <a:p>
            <a:pPr marL="180975" indent="-180975"/>
            <a:endParaRPr lang="en-GB" dirty="0"/>
          </a:p>
        </p:txBody>
      </p:sp>
      <p:sp>
        <p:nvSpPr>
          <p:cNvPr id="45" name="AutoShape 679">
            <a:extLst>
              <a:ext uri="{FF2B5EF4-FFF2-40B4-BE49-F238E27FC236}">
                <a16:creationId xmlns:a16="http://schemas.microsoft.com/office/drawing/2014/main" id="{49FFA3F7-7E27-43D0-00C4-3993EE5B59D8}"/>
              </a:ext>
            </a:extLst>
          </p:cNvPr>
          <p:cNvSpPr>
            <a:spLocks noChangeArrowheads="1"/>
          </p:cNvSpPr>
          <p:nvPr/>
        </p:nvSpPr>
        <p:spPr bwMode="auto">
          <a:xfrm>
            <a:off x="7312678" y="4157018"/>
            <a:ext cx="470166" cy="345588"/>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60" name="Text Box 811">
            <a:extLst>
              <a:ext uri="{FF2B5EF4-FFF2-40B4-BE49-F238E27FC236}">
                <a16:creationId xmlns:a16="http://schemas.microsoft.com/office/drawing/2014/main" id="{A6FD956B-E311-DA2D-5604-A71649E5DE5E}"/>
              </a:ext>
            </a:extLst>
          </p:cNvPr>
          <p:cNvSpPr txBox="1">
            <a:spLocks noChangeArrowheads="1"/>
          </p:cNvSpPr>
          <p:nvPr/>
        </p:nvSpPr>
        <p:spPr bwMode="auto">
          <a:xfrm>
            <a:off x="7284101" y="4378851"/>
            <a:ext cx="542925" cy="142868"/>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err="1"/>
              <a:t>Flometoquin</a:t>
            </a:r>
            <a:r>
              <a:rPr lang="en-US" sz="300" baseline="0" dirty="0"/>
              <a:t> </a:t>
            </a:r>
          </a:p>
        </p:txBody>
      </p:sp>
      <p:sp>
        <p:nvSpPr>
          <p:cNvPr id="61" name="Text Box 822">
            <a:extLst>
              <a:ext uri="{FF2B5EF4-FFF2-40B4-BE49-F238E27FC236}">
                <a16:creationId xmlns:a16="http://schemas.microsoft.com/office/drawing/2014/main" id="{B37B2464-5AF7-7227-6ED3-B117A1CE5AA2}"/>
              </a:ext>
            </a:extLst>
          </p:cNvPr>
          <p:cNvSpPr txBox="1">
            <a:spLocks noChangeArrowheads="1"/>
          </p:cNvSpPr>
          <p:nvPr/>
        </p:nvSpPr>
        <p:spPr bwMode="auto">
          <a:xfrm>
            <a:off x="7266257" y="4479989"/>
            <a:ext cx="550869" cy="158257"/>
          </a:xfrm>
          <a:prstGeom prst="rect">
            <a:avLst/>
          </a:prstGeom>
          <a:noFill/>
          <a:ln w="9525">
            <a:noFill/>
            <a:miter lim="800000"/>
            <a:headEnd/>
            <a:tailEnd/>
          </a:ln>
          <a:effectLst/>
        </p:spPr>
        <p:txBody>
          <a:bodyPr wrap="none" lIns="95764" tIns="47883" rIns="95764" bIns="47883">
            <a:spAutoFit/>
          </a:bodyPr>
          <a:lstStyle/>
          <a:p>
            <a:pPr defTabSz="957263"/>
            <a:r>
              <a:rPr lang="en-GB" sz="400" baseline="0" dirty="0"/>
              <a:t>34 </a:t>
            </a:r>
            <a:r>
              <a:rPr lang="en-GB" sz="400" baseline="0" dirty="0" err="1"/>
              <a:t>Flometoquin</a:t>
            </a:r>
            <a:endParaRPr lang="en-US" sz="400" baseline="0" dirty="0"/>
          </a:p>
        </p:txBody>
      </p:sp>
      <p:sp>
        <p:nvSpPr>
          <p:cNvPr id="1860" name="Text Box 681">
            <a:extLst>
              <a:ext uri="{FF2B5EF4-FFF2-40B4-BE49-F238E27FC236}">
                <a16:creationId xmlns:a16="http://schemas.microsoft.com/office/drawing/2014/main" id="{D33417CB-7511-DD95-4B4D-7E6D74E5D58E}"/>
              </a:ext>
            </a:extLst>
          </p:cNvPr>
          <p:cNvSpPr txBox="1">
            <a:spLocks noChangeArrowheads="1"/>
          </p:cNvSpPr>
          <p:nvPr/>
        </p:nvSpPr>
        <p:spPr bwMode="auto">
          <a:xfrm>
            <a:off x="7195015" y="3751393"/>
            <a:ext cx="702445" cy="442950"/>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34: Mitochondrial</a:t>
            </a:r>
          </a:p>
          <a:p>
            <a:pPr algn="ctr" defTabSz="957263">
              <a:defRPr/>
            </a:pPr>
            <a:r>
              <a:rPr lang="en-GB" sz="450" b="1" baseline="0" dirty="0"/>
              <a:t> complex III</a:t>
            </a:r>
          </a:p>
          <a:p>
            <a:pPr algn="ctr" defTabSz="957263">
              <a:defRPr/>
            </a:pPr>
            <a:r>
              <a:rPr lang="en-GB" sz="450" b="1" baseline="0" dirty="0"/>
              <a:t> electron transport inhibitors – Qi site</a:t>
            </a:r>
            <a:endParaRPr lang="en-US" sz="450" b="1" baseline="0" dirty="0"/>
          </a:p>
        </p:txBody>
      </p:sp>
      <p:sp>
        <p:nvSpPr>
          <p:cNvPr id="1861" name="AutoShape 86">
            <a:extLst>
              <a:ext uri="{FF2B5EF4-FFF2-40B4-BE49-F238E27FC236}">
                <a16:creationId xmlns:a16="http://schemas.microsoft.com/office/drawing/2014/main" id="{73ABC646-457B-E41E-25A7-E7FE336509B3}"/>
              </a:ext>
            </a:extLst>
          </p:cNvPr>
          <p:cNvSpPr>
            <a:spLocks noChangeArrowheads="1"/>
          </p:cNvSpPr>
          <p:nvPr/>
        </p:nvSpPr>
        <p:spPr bwMode="auto">
          <a:xfrm>
            <a:off x="6645274" y="3787519"/>
            <a:ext cx="590903" cy="849155"/>
          </a:xfrm>
          <a:prstGeom prst="roundRect">
            <a:avLst>
              <a:gd name="adj" fmla="val 8602"/>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dirty="0"/>
          </a:p>
          <a:p>
            <a:pPr marL="180975" indent="-180975"/>
            <a:endParaRPr lang="en-GB" dirty="0"/>
          </a:p>
        </p:txBody>
      </p:sp>
      <p:sp>
        <p:nvSpPr>
          <p:cNvPr id="1862" name="AutoShape 675">
            <a:extLst>
              <a:ext uri="{FF2B5EF4-FFF2-40B4-BE49-F238E27FC236}">
                <a16:creationId xmlns:a16="http://schemas.microsoft.com/office/drawing/2014/main" id="{23866B16-457C-0DA9-F524-0CAEEB5488E2}"/>
              </a:ext>
            </a:extLst>
          </p:cNvPr>
          <p:cNvSpPr>
            <a:spLocks noChangeArrowheads="1"/>
          </p:cNvSpPr>
          <p:nvPr/>
        </p:nvSpPr>
        <p:spPr bwMode="auto">
          <a:xfrm>
            <a:off x="6714238" y="4161136"/>
            <a:ext cx="469271" cy="344738"/>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863" name="Text Box 810">
            <a:extLst>
              <a:ext uri="{FF2B5EF4-FFF2-40B4-BE49-F238E27FC236}">
                <a16:creationId xmlns:a16="http://schemas.microsoft.com/office/drawing/2014/main" id="{53C23604-DC21-770F-0D81-BB276EB11077}"/>
              </a:ext>
            </a:extLst>
          </p:cNvPr>
          <p:cNvSpPr txBox="1">
            <a:spLocks noChangeArrowheads="1"/>
          </p:cNvSpPr>
          <p:nvPr/>
        </p:nvSpPr>
        <p:spPr bwMode="auto">
          <a:xfrm>
            <a:off x="6766551" y="4382026"/>
            <a:ext cx="404995" cy="14286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err="1"/>
              <a:t>Acynonapyr</a:t>
            </a:r>
            <a:r>
              <a:rPr lang="en-US" sz="300" baseline="0" dirty="0"/>
              <a:t> </a:t>
            </a:r>
          </a:p>
        </p:txBody>
      </p:sp>
      <p:sp>
        <p:nvSpPr>
          <p:cNvPr id="1864" name="Text Box 824">
            <a:extLst>
              <a:ext uri="{FF2B5EF4-FFF2-40B4-BE49-F238E27FC236}">
                <a16:creationId xmlns:a16="http://schemas.microsoft.com/office/drawing/2014/main" id="{E1C77915-4E4F-DC40-063B-F411AAECEC57}"/>
              </a:ext>
            </a:extLst>
          </p:cNvPr>
          <p:cNvSpPr txBox="1">
            <a:spLocks noChangeArrowheads="1"/>
          </p:cNvSpPr>
          <p:nvPr/>
        </p:nvSpPr>
        <p:spPr bwMode="auto">
          <a:xfrm>
            <a:off x="6612418" y="4478384"/>
            <a:ext cx="661699" cy="158257"/>
          </a:xfrm>
          <a:prstGeom prst="rect">
            <a:avLst/>
          </a:prstGeom>
          <a:noFill/>
          <a:ln w="9525">
            <a:noFill/>
            <a:miter lim="800000"/>
            <a:headEnd/>
            <a:tailEnd/>
          </a:ln>
          <a:effectLst/>
        </p:spPr>
        <p:txBody>
          <a:bodyPr wrap="square" lIns="95764" tIns="47883" rIns="95764" bIns="47883">
            <a:spAutoFit/>
          </a:bodyPr>
          <a:lstStyle/>
          <a:p>
            <a:pPr algn="ctr" defTabSz="957263"/>
            <a:r>
              <a:rPr lang="en-GB" sz="400" baseline="0" dirty="0"/>
              <a:t>33 </a:t>
            </a:r>
            <a:r>
              <a:rPr lang="en-GB" sz="400" baseline="0" dirty="0" err="1"/>
              <a:t>Acynonapyr</a:t>
            </a:r>
            <a:endParaRPr lang="en-US" sz="400" baseline="0" dirty="0"/>
          </a:p>
        </p:txBody>
      </p:sp>
      <p:graphicFrame>
        <p:nvGraphicFramePr>
          <p:cNvPr id="1865" name="Object 1864">
            <a:extLst>
              <a:ext uri="{FF2B5EF4-FFF2-40B4-BE49-F238E27FC236}">
                <a16:creationId xmlns:a16="http://schemas.microsoft.com/office/drawing/2014/main" id="{00E404E1-50CC-D68A-01AF-FCE3F6571413}"/>
              </a:ext>
            </a:extLst>
          </p:cNvPr>
          <p:cNvGraphicFramePr>
            <a:graphicFrameLocks noChangeAspect="1"/>
          </p:cNvGraphicFramePr>
          <p:nvPr>
            <p:extLst>
              <p:ext uri="{D42A27DB-BD31-4B8C-83A1-F6EECF244321}">
                <p14:modId xmlns:p14="http://schemas.microsoft.com/office/powerpoint/2010/main" val="3159760427"/>
              </p:ext>
            </p:extLst>
          </p:nvPr>
        </p:nvGraphicFramePr>
        <p:xfrm>
          <a:off x="7346700" y="4212138"/>
          <a:ext cx="359640" cy="159840"/>
        </p:xfrm>
        <a:graphic>
          <a:graphicData uri="http://schemas.openxmlformats.org/presentationml/2006/ole">
            <mc:AlternateContent xmlns:mc="http://schemas.openxmlformats.org/markup-compatibility/2006">
              <mc:Choice xmlns:v="urn:schemas-microsoft-com:vml" Requires="v">
                <p:oleObj name="CS ChemDraw Drawing" r:id="rId206" imgW="4264920" imgH="1918800" progId="ChemDraw.Document.6.0">
                  <p:embed/>
                </p:oleObj>
              </mc:Choice>
              <mc:Fallback>
                <p:oleObj name="CS ChemDraw Drawing" r:id="rId206" imgW="4264920" imgH="1918800" progId="ChemDraw.Document.6.0">
                  <p:embed/>
                  <p:pic>
                    <p:nvPicPr>
                      <p:cNvPr id="1986" name="Object 1985">
                        <a:extLst>
                          <a:ext uri="{FF2B5EF4-FFF2-40B4-BE49-F238E27FC236}">
                            <a16:creationId xmlns:a16="http://schemas.microsoft.com/office/drawing/2014/main" id="{EA68222E-372F-52E1-F337-40D9BC8C274D}"/>
                          </a:ext>
                        </a:extLst>
                      </p:cNvPr>
                      <p:cNvPicPr/>
                      <p:nvPr/>
                    </p:nvPicPr>
                    <p:blipFill>
                      <a:blip r:embed="rId207"/>
                      <a:stretch>
                        <a:fillRect/>
                      </a:stretch>
                    </p:blipFill>
                    <p:spPr>
                      <a:xfrm>
                        <a:off x="7346700" y="4212138"/>
                        <a:ext cx="359640" cy="159840"/>
                      </a:xfrm>
                      <a:prstGeom prst="rect">
                        <a:avLst/>
                      </a:prstGeom>
                    </p:spPr>
                  </p:pic>
                </p:oleObj>
              </mc:Fallback>
            </mc:AlternateContent>
          </a:graphicData>
        </a:graphic>
      </p:graphicFrame>
      <p:graphicFrame>
        <p:nvGraphicFramePr>
          <p:cNvPr id="1885" name="Object 1884">
            <a:extLst>
              <a:ext uri="{FF2B5EF4-FFF2-40B4-BE49-F238E27FC236}">
                <a16:creationId xmlns:a16="http://schemas.microsoft.com/office/drawing/2014/main" id="{9C74998C-7AFB-FBDE-208F-2E1D196C1F5B}"/>
              </a:ext>
            </a:extLst>
          </p:cNvPr>
          <p:cNvGraphicFramePr>
            <a:graphicFrameLocks noChangeAspect="1"/>
          </p:cNvGraphicFramePr>
          <p:nvPr>
            <p:extLst>
              <p:ext uri="{D42A27DB-BD31-4B8C-83A1-F6EECF244321}">
                <p14:modId xmlns:p14="http://schemas.microsoft.com/office/powerpoint/2010/main" val="1147117108"/>
              </p:ext>
            </p:extLst>
          </p:nvPr>
        </p:nvGraphicFramePr>
        <p:xfrm>
          <a:off x="6778558" y="4266148"/>
          <a:ext cx="372540" cy="171347"/>
        </p:xfrm>
        <a:graphic>
          <a:graphicData uri="http://schemas.openxmlformats.org/presentationml/2006/ole">
            <mc:AlternateContent xmlns:mc="http://schemas.openxmlformats.org/markup-compatibility/2006">
              <mc:Choice xmlns:v="urn:schemas-microsoft-com:vml" Requires="v">
                <p:oleObj name="CS ChemDraw Drawing" r:id="rId208" imgW="4437888" imgH="2042160" progId="ChemDraw.Document.6.0">
                  <p:embed/>
                </p:oleObj>
              </mc:Choice>
              <mc:Fallback>
                <p:oleObj name="CS ChemDraw Drawing" r:id="rId208" imgW="4437888" imgH="2042160" progId="ChemDraw.Document.6.0">
                  <p:embed/>
                  <p:pic>
                    <p:nvPicPr>
                      <p:cNvPr id="1987" name="Object 1986">
                        <a:extLst>
                          <a:ext uri="{FF2B5EF4-FFF2-40B4-BE49-F238E27FC236}">
                            <a16:creationId xmlns:a16="http://schemas.microsoft.com/office/drawing/2014/main" id="{2F2CB62F-52B5-2444-D219-A2D3957E98A5}"/>
                          </a:ext>
                        </a:extLst>
                      </p:cNvPr>
                      <p:cNvPicPr/>
                      <p:nvPr/>
                    </p:nvPicPr>
                    <p:blipFill>
                      <a:blip r:embed="rId209"/>
                      <a:stretch>
                        <a:fillRect/>
                      </a:stretch>
                    </p:blipFill>
                    <p:spPr>
                      <a:xfrm>
                        <a:off x="6778558" y="4266148"/>
                        <a:ext cx="372540" cy="171347"/>
                      </a:xfrm>
                      <a:prstGeom prst="rect">
                        <a:avLst/>
                      </a:prstGeom>
                    </p:spPr>
                  </p:pic>
                </p:oleObj>
              </mc:Fallback>
            </mc:AlternateContent>
          </a:graphicData>
        </a:graphic>
      </p:graphicFrame>
      <p:sp>
        <p:nvSpPr>
          <p:cNvPr id="1888" name="AutoShape 86">
            <a:extLst>
              <a:ext uri="{FF2B5EF4-FFF2-40B4-BE49-F238E27FC236}">
                <a16:creationId xmlns:a16="http://schemas.microsoft.com/office/drawing/2014/main" id="{1C044D2B-6096-EFDB-588D-93BDE58282DB}"/>
              </a:ext>
            </a:extLst>
          </p:cNvPr>
          <p:cNvSpPr>
            <a:spLocks noChangeArrowheads="1"/>
          </p:cNvSpPr>
          <p:nvPr/>
        </p:nvSpPr>
        <p:spPr bwMode="auto">
          <a:xfrm>
            <a:off x="8504736" y="3779647"/>
            <a:ext cx="553432" cy="849155"/>
          </a:xfrm>
          <a:prstGeom prst="roundRect">
            <a:avLst>
              <a:gd name="adj" fmla="val 8602"/>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sz="450" dirty="0"/>
          </a:p>
        </p:txBody>
      </p:sp>
      <p:sp>
        <p:nvSpPr>
          <p:cNvPr id="1889" name="Text Box 822">
            <a:extLst>
              <a:ext uri="{FF2B5EF4-FFF2-40B4-BE49-F238E27FC236}">
                <a16:creationId xmlns:a16="http://schemas.microsoft.com/office/drawing/2014/main" id="{D6B826D6-6720-1883-3A15-BF13B2E8BFE0}"/>
              </a:ext>
            </a:extLst>
          </p:cNvPr>
          <p:cNvSpPr txBox="1">
            <a:spLocks noChangeArrowheads="1"/>
          </p:cNvSpPr>
          <p:nvPr/>
        </p:nvSpPr>
        <p:spPr bwMode="auto">
          <a:xfrm>
            <a:off x="8470748" y="4479424"/>
            <a:ext cx="613385" cy="158257"/>
          </a:xfrm>
          <a:prstGeom prst="rect">
            <a:avLst/>
          </a:prstGeom>
          <a:noFill/>
          <a:ln w="9525">
            <a:noFill/>
            <a:miter lim="800000"/>
            <a:headEnd/>
            <a:tailEnd/>
          </a:ln>
          <a:effectLst/>
        </p:spPr>
        <p:txBody>
          <a:bodyPr wrap="none" lIns="95764" tIns="47883" rIns="95764" bIns="47883">
            <a:spAutoFit/>
          </a:bodyPr>
          <a:lstStyle/>
          <a:p>
            <a:pPr defTabSz="957263"/>
            <a:r>
              <a:rPr lang="en-GB" sz="400" baseline="0" dirty="0"/>
              <a:t>36 </a:t>
            </a:r>
            <a:r>
              <a:rPr lang="en-GB" sz="400" baseline="0" dirty="0" err="1"/>
              <a:t>Dimpropyridaz</a:t>
            </a:r>
            <a:r>
              <a:rPr lang="en-GB" sz="400" baseline="0" dirty="0"/>
              <a:t> </a:t>
            </a:r>
            <a:endParaRPr lang="en-US" sz="400" baseline="0" dirty="0"/>
          </a:p>
        </p:txBody>
      </p:sp>
      <p:sp>
        <p:nvSpPr>
          <p:cNvPr id="1891" name="Text Box 681">
            <a:extLst>
              <a:ext uri="{FF2B5EF4-FFF2-40B4-BE49-F238E27FC236}">
                <a16:creationId xmlns:a16="http://schemas.microsoft.com/office/drawing/2014/main" id="{91606584-3554-9762-19C9-008CB6F3544C}"/>
              </a:ext>
            </a:extLst>
          </p:cNvPr>
          <p:cNvSpPr txBox="1">
            <a:spLocks noChangeArrowheads="1"/>
          </p:cNvSpPr>
          <p:nvPr/>
        </p:nvSpPr>
        <p:spPr bwMode="auto">
          <a:xfrm>
            <a:off x="8416029" y="3753403"/>
            <a:ext cx="730310" cy="442950"/>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36: Chordotonal organ modulators – undefined target site </a:t>
            </a:r>
            <a:endParaRPr lang="en-US" sz="450" b="1" baseline="0" dirty="0"/>
          </a:p>
        </p:txBody>
      </p:sp>
      <p:sp>
        <p:nvSpPr>
          <p:cNvPr id="1892" name="AutoShape 679">
            <a:extLst>
              <a:ext uri="{FF2B5EF4-FFF2-40B4-BE49-F238E27FC236}">
                <a16:creationId xmlns:a16="http://schemas.microsoft.com/office/drawing/2014/main" id="{E7C09DAA-E133-DA92-C2E4-A74E6FB93926}"/>
              </a:ext>
            </a:extLst>
          </p:cNvPr>
          <p:cNvSpPr>
            <a:spLocks noChangeArrowheads="1"/>
          </p:cNvSpPr>
          <p:nvPr/>
        </p:nvSpPr>
        <p:spPr bwMode="auto">
          <a:xfrm>
            <a:off x="8530816" y="4156470"/>
            <a:ext cx="475100" cy="343862"/>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1893" name="Object 1892">
            <a:extLst>
              <a:ext uri="{FF2B5EF4-FFF2-40B4-BE49-F238E27FC236}">
                <a16:creationId xmlns:a16="http://schemas.microsoft.com/office/drawing/2014/main" id="{52271A58-33A3-C8D4-BE41-5B59C4044D71}"/>
              </a:ext>
            </a:extLst>
          </p:cNvPr>
          <p:cNvGraphicFramePr>
            <a:graphicFrameLocks noChangeAspect="1"/>
          </p:cNvGraphicFramePr>
          <p:nvPr>
            <p:extLst>
              <p:ext uri="{D42A27DB-BD31-4B8C-83A1-F6EECF244321}">
                <p14:modId xmlns:p14="http://schemas.microsoft.com/office/powerpoint/2010/main" val="1885298919"/>
              </p:ext>
            </p:extLst>
          </p:nvPr>
        </p:nvGraphicFramePr>
        <p:xfrm>
          <a:off x="8578612" y="4217525"/>
          <a:ext cx="341541" cy="160982"/>
        </p:xfrm>
        <a:graphic>
          <a:graphicData uri="http://schemas.openxmlformats.org/presentationml/2006/ole">
            <mc:AlternateContent xmlns:mc="http://schemas.openxmlformats.org/markup-compatibility/2006">
              <mc:Choice xmlns:v="urn:schemas-microsoft-com:vml" Requires="v">
                <p:oleObj name="CS ChemDraw Drawing" r:id="rId210" imgW="3351240" imgH="1578960" progId="ChemDraw.Document.6.0">
                  <p:embed/>
                </p:oleObj>
              </mc:Choice>
              <mc:Fallback>
                <p:oleObj name="CS ChemDraw Drawing" r:id="rId210" imgW="3351240" imgH="1578960" progId="ChemDraw.Document.6.0">
                  <p:embed/>
                  <p:pic>
                    <p:nvPicPr>
                      <p:cNvPr id="1992" name="Object 1991">
                        <a:extLst>
                          <a:ext uri="{FF2B5EF4-FFF2-40B4-BE49-F238E27FC236}">
                            <a16:creationId xmlns:a16="http://schemas.microsoft.com/office/drawing/2014/main" id="{C1513EF1-1162-F1BB-5016-48F55ECCF56A}"/>
                          </a:ext>
                        </a:extLst>
                      </p:cNvPr>
                      <p:cNvPicPr/>
                      <p:nvPr/>
                    </p:nvPicPr>
                    <p:blipFill>
                      <a:blip r:embed="rId211"/>
                      <a:stretch>
                        <a:fillRect/>
                      </a:stretch>
                    </p:blipFill>
                    <p:spPr>
                      <a:xfrm>
                        <a:off x="8578612" y="4217525"/>
                        <a:ext cx="341541" cy="160982"/>
                      </a:xfrm>
                      <a:prstGeom prst="rect">
                        <a:avLst/>
                      </a:prstGeom>
                    </p:spPr>
                  </p:pic>
                </p:oleObj>
              </mc:Fallback>
            </mc:AlternateContent>
          </a:graphicData>
        </a:graphic>
      </p:graphicFrame>
      <p:sp>
        <p:nvSpPr>
          <p:cNvPr id="1896" name="Text Box 811">
            <a:extLst>
              <a:ext uri="{FF2B5EF4-FFF2-40B4-BE49-F238E27FC236}">
                <a16:creationId xmlns:a16="http://schemas.microsoft.com/office/drawing/2014/main" id="{460F42AB-60A4-25C3-5956-634A53F8C2B5}"/>
              </a:ext>
            </a:extLst>
          </p:cNvPr>
          <p:cNvSpPr txBox="1">
            <a:spLocks noChangeArrowheads="1"/>
          </p:cNvSpPr>
          <p:nvPr/>
        </p:nvSpPr>
        <p:spPr bwMode="auto">
          <a:xfrm>
            <a:off x="8485305" y="4366508"/>
            <a:ext cx="542925" cy="142868"/>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err="1"/>
              <a:t>Dimpropyridaz</a:t>
            </a:r>
            <a:r>
              <a:rPr lang="en-US" sz="300" baseline="0" dirty="0"/>
              <a:t> </a:t>
            </a:r>
          </a:p>
        </p:txBody>
      </p:sp>
      <p:sp>
        <p:nvSpPr>
          <p:cNvPr id="1898" name="AutoShape 86">
            <a:extLst>
              <a:ext uri="{FF2B5EF4-FFF2-40B4-BE49-F238E27FC236}">
                <a16:creationId xmlns:a16="http://schemas.microsoft.com/office/drawing/2014/main" id="{A068DB56-A445-A86D-480C-768C5485CA1F}"/>
              </a:ext>
            </a:extLst>
          </p:cNvPr>
          <p:cNvSpPr>
            <a:spLocks noChangeArrowheads="1"/>
          </p:cNvSpPr>
          <p:nvPr/>
        </p:nvSpPr>
        <p:spPr bwMode="auto">
          <a:xfrm>
            <a:off x="7908366" y="3785729"/>
            <a:ext cx="554538" cy="849155"/>
          </a:xfrm>
          <a:prstGeom prst="roundRect">
            <a:avLst>
              <a:gd name="adj" fmla="val 8602"/>
            </a:avLst>
          </a:prstGeom>
          <a:gradFill flip="none" rotWithShape="1">
            <a:gsLst>
              <a:gs pos="90000">
                <a:srgbClr val="44A8C0"/>
              </a:gs>
              <a:gs pos="0">
                <a:schemeClr val="bg1"/>
              </a:gs>
            </a:gsLst>
            <a:lin ang="16200000" scaled="0"/>
            <a:tileRect/>
          </a:gradFill>
          <a:ln w="6350">
            <a:solidFill>
              <a:srgbClr val="44A8C0"/>
            </a:solidFill>
            <a:round/>
            <a:headEnd/>
            <a:tailEnd/>
          </a:ln>
          <a:effectLst/>
        </p:spPr>
        <p:txBody>
          <a:bodyPr wrap="none" anchor="ctr"/>
          <a:lstStyle/>
          <a:p>
            <a:pPr marL="180975" indent="-180975" defTabSz="457200"/>
            <a:endParaRPr lang="en-GB" sz="450" dirty="0"/>
          </a:p>
        </p:txBody>
      </p:sp>
      <p:sp>
        <p:nvSpPr>
          <p:cNvPr id="1986" name="Text Box 681">
            <a:extLst>
              <a:ext uri="{FF2B5EF4-FFF2-40B4-BE49-F238E27FC236}">
                <a16:creationId xmlns:a16="http://schemas.microsoft.com/office/drawing/2014/main" id="{F8645719-AC5D-DA03-A308-F74069F0B9B3}"/>
              </a:ext>
            </a:extLst>
          </p:cNvPr>
          <p:cNvSpPr txBox="1">
            <a:spLocks noChangeArrowheads="1"/>
          </p:cNvSpPr>
          <p:nvPr/>
        </p:nvSpPr>
        <p:spPr bwMode="auto">
          <a:xfrm>
            <a:off x="7875641" y="3755750"/>
            <a:ext cx="606079" cy="442950"/>
          </a:xfrm>
          <a:prstGeom prst="rect">
            <a:avLst/>
          </a:prstGeom>
          <a:noFill/>
          <a:ln w="9525">
            <a:noFill/>
            <a:miter lim="800000"/>
            <a:headEnd/>
            <a:tailEnd/>
          </a:ln>
          <a:effectLst/>
        </p:spPr>
        <p:txBody>
          <a:bodyPr wrap="square" lIns="95764" tIns="47883" rIns="95764" bIns="47883">
            <a:spAutoFit/>
          </a:bodyPr>
          <a:lstStyle>
            <a:defPPr>
              <a:defRPr lang="en-US"/>
            </a:defPPr>
            <a:lvl1pPr algn="l" rtl="0" fontAlgn="base">
              <a:spcBef>
                <a:spcPct val="0"/>
              </a:spcBef>
              <a:spcAft>
                <a:spcPct val="0"/>
              </a:spcAft>
              <a:defRPr sz="1900" kern="1200" baseline="-25000">
                <a:solidFill>
                  <a:schemeClr val="tx1"/>
                </a:solidFill>
                <a:latin typeface="Arial" charset="0"/>
                <a:ea typeface="+mn-ea"/>
                <a:cs typeface="Arial" charset="0"/>
              </a:defRPr>
            </a:lvl1pPr>
            <a:lvl2pPr marL="457200" algn="l" rtl="0" fontAlgn="base">
              <a:spcBef>
                <a:spcPct val="0"/>
              </a:spcBef>
              <a:spcAft>
                <a:spcPct val="0"/>
              </a:spcAft>
              <a:defRPr sz="1900" kern="1200" baseline="-25000">
                <a:solidFill>
                  <a:schemeClr val="tx1"/>
                </a:solidFill>
                <a:latin typeface="Arial" charset="0"/>
                <a:ea typeface="+mn-ea"/>
                <a:cs typeface="Arial" charset="0"/>
              </a:defRPr>
            </a:lvl2pPr>
            <a:lvl3pPr marL="914400" algn="l" rtl="0" fontAlgn="base">
              <a:spcBef>
                <a:spcPct val="0"/>
              </a:spcBef>
              <a:spcAft>
                <a:spcPct val="0"/>
              </a:spcAft>
              <a:defRPr sz="1900" kern="1200" baseline="-25000">
                <a:solidFill>
                  <a:schemeClr val="tx1"/>
                </a:solidFill>
                <a:latin typeface="Arial" charset="0"/>
                <a:ea typeface="+mn-ea"/>
                <a:cs typeface="Arial" charset="0"/>
              </a:defRPr>
            </a:lvl3pPr>
            <a:lvl4pPr marL="1371600" algn="l" rtl="0" fontAlgn="base">
              <a:spcBef>
                <a:spcPct val="0"/>
              </a:spcBef>
              <a:spcAft>
                <a:spcPct val="0"/>
              </a:spcAft>
              <a:defRPr sz="1900" kern="1200" baseline="-25000">
                <a:solidFill>
                  <a:schemeClr val="tx1"/>
                </a:solidFill>
                <a:latin typeface="Arial" charset="0"/>
                <a:ea typeface="+mn-ea"/>
                <a:cs typeface="Arial" charset="0"/>
              </a:defRPr>
            </a:lvl4pPr>
            <a:lvl5pPr marL="1828800" algn="l" rtl="0" fontAlgn="base">
              <a:spcBef>
                <a:spcPct val="0"/>
              </a:spcBef>
              <a:spcAft>
                <a:spcPct val="0"/>
              </a:spcAft>
              <a:defRPr sz="1900" kern="1200" baseline="-25000">
                <a:solidFill>
                  <a:schemeClr val="tx1"/>
                </a:solidFill>
                <a:latin typeface="Arial" charset="0"/>
                <a:ea typeface="+mn-ea"/>
                <a:cs typeface="Arial" charset="0"/>
              </a:defRPr>
            </a:lvl5pPr>
            <a:lvl6pPr marL="2286000" algn="l" defTabSz="914400" rtl="0" eaLnBrk="1" latinLnBrk="0" hangingPunct="1">
              <a:defRPr sz="1900" kern="1200" baseline="-25000">
                <a:solidFill>
                  <a:schemeClr val="tx1"/>
                </a:solidFill>
                <a:latin typeface="Arial" charset="0"/>
                <a:ea typeface="+mn-ea"/>
                <a:cs typeface="Arial" charset="0"/>
              </a:defRPr>
            </a:lvl6pPr>
            <a:lvl7pPr marL="2743200" algn="l" defTabSz="914400" rtl="0" eaLnBrk="1" latinLnBrk="0" hangingPunct="1">
              <a:defRPr sz="1900" kern="1200" baseline="-25000">
                <a:solidFill>
                  <a:schemeClr val="tx1"/>
                </a:solidFill>
                <a:latin typeface="Arial" charset="0"/>
                <a:ea typeface="+mn-ea"/>
                <a:cs typeface="Arial" charset="0"/>
              </a:defRPr>
            </a:lvl7pPr>
            <a:lvl8pPr marL="3200400" algn="l" defTabSz="914400" rtl="0" eaLnBrk="1" latinLnBrk="0" hangingPunct="1">
              <a:defRPr sz="1900" kern="1200" baseline="-25000">
                <a:solidFill>
                  <a:schemeClr val="tx1"/>
                </a:solidFill>
                <a:latin typeface="Arial" charset="0"/>
                <a:ea typeface="+mn-ea"/>
                <a:cs typeface="Arial" charset="0"/>
              </a:defRPr>
            </a:lvl8pPr>
            <a:lvl9pPr marL="3657600" algn="l" defTabSz="914400" rtl="0" eaLnBrk="1" latinLnBrk="0" hangingPunct="1">
              <a:defRPr sz="1900" kern="1200" baseline="-25000">
                <a:solidFill>
                  <a:schemeClr val="tx1"/>
                </a:solidFill>
                <a:latin typeface="Arial" charset="0"/>
                <a:ea typeface="+mn-ea"/>
                <a:cs typeface="Arial" charset="0"/>
              </a:defRPr>
            </a:lvl9pPr>
          </a:lstStyle>
          <a:p>
            <a:pPr algn="ctr" defTabSz="957263">
              <a:defRPr/>
            </a:pPr>
            <a:r>
              <a:rPr lang="en-GB" sz="450" b="1" baseline="0" dirty="0"/>
              <a:t>Group 35: RNA interference mediated target suppressors</a:t>
            </a:r>
            <a:endParaRPr lang="en-US" sz="450" b="1" baseline="0" dirty="0"/>
          </a:p>
        </p:txBody>
      </p:sp>
      <p:sp>
        <p:nvSpPr>
          <p:cNvPr id="1987" name="AutoShape 679">
            <a:extLst>
              <a:ext uri="{FF2B5EF4-FFF2-40B4-BE49-F238E27FC236}">
                <a16:creationId xmlns:a16="http://schemas.microsoft.com/office/drawing/2014/main" id="{1F55A2D5-8272-1CB1-A946-8A429D68BBFE}"/>
              </a:ext>
            </a:extLst>
          </p:cNvPr>
          <p:cNvSpPr>
            <a:spLocks noChangeArrowheads="1"/>
          </p:cNvSpPr>
          <p:nvPr/>
        </p:nvSpPr>
        <p:spPr bwMode="auto">
          <a:xfrm>
            <a:off x="7950536" y="4157794"/>
            <a:ext cx="467212" cy="359996"/>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88" name="Text Box 532">
            <a:extLst>
              <a:ext uri="{FF2B5EF4-FFF2-40B4-BE49-F238E27FC236}">
                <a16:creationId xmlns:a16="http://schemas.microsoft.com/office/drawing/2014/main" id="{5A336DDD-AAA3-5EB2-5CCA-081CA446FBD9}"/>
              </a:ext>
            </a:extLst>
          </p:cNvPr>
          <p:cNvSpPr txBox="1">
            <a:spLocks noChangeArrowheads="1"/>
          </p:cNvSpPr>
          <p:nvPr/>
        </p:nvSpPr>
        <p:spPr bwMode="auto">
          <a:xfrm>
            <a:off x="7936456" y="4476096"/>
            <a:ext cx="485145" cy="158257"/>
          </a:xfrm>
          <a:prstGeom prst="rect">
            <a:avLst/>
          </a:prstGeom>
          <a:noFill/>
          <a:ln w="9525">
            <a:noFill/>
            <a:miter lim="800000"/>
            <a:headEnd/>
            <a:tailEnd/>
          </a:ln>
          <a:effectLst/>
        </p:spPr>
        <p:txBody>
          <a:bodyPr wrap="none" lIns="95764" tIns="47883" rIns="95764" bIns="47883">
            <a:spAutoFit/>
          </a:bodyPr>
          <a:lstStyle/>
          <a:p>
            <a:pPr algn="ctr" defTabSz="957263"/>
            <a:r>
              <a:rPr lang="en-GB" sz="400" baseline="0" dirty="0"/>
              <a:t>35 </a:t>
            </a:r>
            <a:r>
              <a:rPr lang="en-GB" sz="400" baseline="0" dirty="0" err="1"/>
              <a:t>Ledprona</a:t>
            </a:r>
            <a:endParaRPr lang="en-US" sz="400" baseline="0" dirty="0"/>
          </a:p>
        </p:txBody>
      </p:sp>
      <p:sp>
        <p:nvSpPr>
          <p:cNvPr id="1989" name="Text Box 532">
            <a:extLst>
              <a:ext uri="{FF2B5EF4-FFF2-40B4-BE49-F238E27FC236}">
                <a16:creationId xmlns:a16="http://schemas.microsoft.com/office/drawing/2014/main" id="{772AD11F-F236-E86F-A753-E95D89D98CAE}"/>
              </a:ext>
            </a:extLst>
          </p:cNvPr>
          <p:cNvSpPr txBox="1">
            <a:spLocks noChangeArrowheads="1"/>
          </p:cNvSpPr>
          <p:nvPr/>
        </p:nvSpPr>
        <p:spPr bwMode="auto">
          <a:xfrm>
            <a:off x="7980472" y="4248588"/>
            <a:ext cx="413010" cy="158257"/>
          </a:xfrm>
          <a:prstGeom prst="rect">
            <a:avLst/>
          </a:prstGeom>
          <a:noFill/>
          <a:ln w="9525">
            <a:noFill/>
            <a:miter lim="800000"/>
            <a:headEnd/>
            <a:tailEnd/>
          </a:ln>
          <a:effectLst/>
        </p:spPr>
        <p:txBody>
          <a:bodyPr wrap="none" lIns="95764" tIns="47883" rIns="95764" bIns="47883">
            <a:spAutoFit/>
          </a:bodyPr>
          <a:lstStyle/>
          <a:p>
            <a:pPr algn="ctr" defTabSz="957263"/>
            <a:r>
              <a:rPr lang="en-GB" sz="400" baseline="0" dirty="0" err="1"/>
              <a:t>Ledprona</a:t>
            </a:r>
            <a:endParaRPr lang="en-US" sz="400" baseline="0" dirty="0"/>
          </a:p>
        </p:txBody>
      </p:sp>
      <p:sp>
        <p:nvSpPr>
          <p:cNvPr id="1990" name="AutoShape 86">
            <a:extLst>
              <a:ext uri="{FF2B5EF4-FFF2-40B4-BE49-F238E27FC236}">
                <a16:creationId xmlns:a16="http://schemas.microsoft.com/office/drawing/2014/main" id="{1FC894CE-7735-6DCB-EFD0-4B1F9E7B6C5B}"/>
              </a:ext>
            </a:extLst>
          </p:cNvPr>
          <p:cNvSpPr>
            <a:spLocks noChangeArrowheads="1"/>
          </p:cNvSpPr>
          <p:nvPr/>
        </p:nvSpPr>
        <p:spPr bwMode="auto">
          <a:xfrm>
            <a:off x="9095081" y="3788356"/>
            <a:ext cx="603004" cy="849155"/>
          </a:xfrm>
          <a:prstGeom prst="roundRect">
            <a:avLst>
              <a:gd name="adj" fmla="val 8602"/>
            </a:avLst>
          </a:prstGeom>
          <a:gradFill flip="none" rotWithShape="1">
            <a:gsLst>
              <a:gs pos="90000">
                <a:srgbClr val="184B99">
                  <a:alpha val="50000"/>
                </a:srgbClr>
              </a:gs>
              <a:gs pos="0">
                <a:schemeClr val="bg1"/>
              </a:gs>
            </a:gsLst>
            <a:lin ang="16200000" scaled="0"/>
            <a:tileRect/>
          </a:gradFill>
          <a:ln w="6350">
            <a:solidFill>
              <a:srgbClr val="184B99"/>
            </a:solidFill>
            <a:round/>
            <a:headEnd/>
            <a:tailEnd/>
          </a:ln>
          <a:effectLst/>
        </p:spPr>
        <p:txBody>
          <a:bodyPr wrap="none" anchor="ctr"/>
          <a:lstStyle/>
          <a:p>
            <a:pPr marL="180975" indent="-180975"/>
            <a:endParaRPr lang="en-GB" sz="450" dirty="0"/>
          </a:p>
        </p:txBody>
      </p:sp>
      <p:sp>
        <p:nvSpPr>
          <p:cNvPr id="1991" name="Text Box 681">
            <a:extLst>
              <a:ext uri="{FF2B5EF4-FFF2-40B4-BE49-F238E27FC236}">
                <a16:creationId xmlns:a16="http://schemas.microsoft.com/office/drawing/2014/main" id="{7F0585AE-9C8B-E613-2DB4-F8D8B55D35E5}"/>
              </a:ext>
            </a:extLst>
          </p:cNvPr>
          <p:cNvSpPr txBox="1">
            <a:spLocks noChangeArrowheads="1"/>
          </p:cNvSpPr>
          <p:nvPr/>
        </p:nvSpPr>
        <p:spPr bwMode="auto">
          <a:xfrm>
            <a:off x="9025842" y="3755580"/>
            <a:ext cx="730310" cy="512200"/>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37: Vesicular acetylcholine transporter (</a:t>
            </a:r>
            <a:r>
              <a:rPr lang="en-GB" sz="450" b="1" baseline="0" dirty="0" err="1"/>
              <a:t>VAChT</a:t>
            </a:r>
            <a:r>
              <a:rPr lang="en-GB" sz="450" b="1" baseline="0" dirty="0"/>
              <a:t>) inhibitor</a:t>
            </a:r>
          </a:p>
          <a:p>
            <a:pPr algn="ctr" defTabSz="957263">
              <a:defRPr/>
            </a:pPr>
            <a:endParaRPr lang="en-US" sz="450" b="1" baseline="0" dirty="0"/>
          </a:p>
        </p:txBody>
      </p:sp>
      <p:sp>
        <p:nvSpPr>
          <p:cNvPr id="1992" name="AutoShape 679">
            <a:extLst>
              <a:ext uri="{FF2B5EF4-FFF2-40B4-BE49-F238E27FC236}">
                <a16:creationId xmlns:a16="http://schemas.microsoft.com/office/drawing/2014/main" id="{1913AE9F-C478-642C-2900-E8E5EC0C25E0}"/>
              </a:ext>
            </a:extLst>
          </p:cNvPr>
          <p:cNvSpPr>
            <a:spLocks noChangeArrowheads="1"/>
          </p:cNvSpPr>
          <p:nvPr/>
        </p:nvSpPr>
        <p:spPr bwMode="auto">
          <a:xfrm>
            <a:off x="9151918" y="4157653"/>
            <a:ext cx="475100" cy="343862"/>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93" name="Text Box 774">
            <a:extLst>
              <a:ext uri="{FF2B5EF4-FFF2-40B4-BE49-F238E27FC236}">
                <a16:creationId xmlns:a16="http://schemas.microsoft.com/office/drawing/2014/main" id="{255B404B-6978-20E9-A6C2-9BB207BB2F6C}"/>
              </a:ext>
            </a:extLst>
          </p:cNvPr>
          <p:cNvSpPr txBox="1">
            <a:spLocks noChangeArrowheads="1"/>
          </p:cNvSpPr>
          <p:nvPr/>
        </p:nvSpPr>
        <p:spPr bwMode="auto">
          <a:xfrm>
            <a:off x="9118793" y="4477995"/>
            <a:ext cx="542853" cy="158257"/>
          </a:xfrm>
          <a:prstGeom prst="rect">
            <a:avLst/>
          </a:prstGeom>
          <a:noFill/>
          <a:ln w="9525">
            <a:noFill/>
            <a:miter lim="800000"/>
            <a:headEnd/>
            <a:tailEnd/>
          </a:ln>
          <a:effectLst/>
        </p:spPr>
        <p:txBody>
          <a:bodyPr wrap="none" lIns="95764" tIns="47883" rIns="95764" bIns="47883">
            <a:spAutoFit/>
          </a:bodyPr>
          <a:lstStyle/>
          <a:p>
            <a:pPr defTabSz="957263"/>
            <a:r>
              <a:rPr lang="en-GB" sz="400" baseline="0" dirty="0"/>
              <a:t>37 </a:t>
            </a:r>
            <a:r>
              <a:rPr lang="en-GB" sz="400" baseline="0" dirty="0" err="1"/>
              <a:t>Oxazosulfyl</a:t>
            </a:r>
            <a:r>
              <a:rPr lang="en-US" sz="300" baseline="0" dirty="0"/>
              <a:t> </a:t>
            </a:r>
          </a:p>
        </p:txBody>
      </p:sp>
      <p:pic>
        <p:nvPicPr>
          <p:cNvPr id="1994" name="Picture 1993">
            <a:extLst>
              <a:ext uri="{FF2B5EF4-FFF2-40B4-BE49-F238E27FC236}">
                <a16:creationId xmlns:a16="http://schemas.microsoft.com/office/drawing/2014/main" id="{402A1B8E-9149-D3E7-C3B3-1568F7B3941A}"/>
              </a:ext>
            </a:extLst>
          </p:cNvPr>
          <p:cNvPicPr>
            <a:picLocks noChangeAspect="1" noChangeArrowheads="1"/>
          </p:cNvPicPr>
          <p:nvPr/>
        </p:nvPicPr>
        <p:blipFill>
          <a:blip r:embed="rId212"/>
          <a:srcRect/>
          <a:stretch>
            <a:fillRect/>
          </a:stretch>
        </p:blipFill>
        <p:spPr bwMode="auto">
          <a:xfrm>
            <a:off x="9190128" y="4234816"/>
            <a:ext cx="375736" cy="15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5" name="Text Box 682">
            <a:extLst>
              <a:ext uri="{FF2B5EF4-FFF2-40B4-BE49-F238E27FC236}">
                <a16:creationId xmlns:a16="http://schemas.microsoft.com/office/drawing/2014/main" id="{75587D25-A470-FD24-A61D-434C1FD91BBD}"/>
              </a:ext>
            </a:extLst>
          </p:cNvPr>
          <p:cNvSpPr txBox="1">
            <a:spLocks noChangeArrowheads="1"/>
          </p:cNvSpPr>
          <p:nvPr/>
        </p:nvSpPr>
        <p:spPr bwMode="auto">
          <a:xfrm>
            <a:off x="6599942" y="3753995"/>
            <a:ext cx="708972" cy="442950"/>
          </a:xfrm>
          <a:prstGeom prst="rect">
            <a:avLst/>
          </a:prstGeom>
          <a:noFill/>
          <a:ln w="9525">
            <a:noFill/>
            <a:miter lim="800000"/>
            <a:headEnd/>
            <a:tailEnd/>
          </a:ln>
          <a:effectLst/>
        </p:spPr>
        <p:txBody>
          <a:bodyPr wrap="square" lIns="95764" tIns="47883" rIns="95764" bIns="47883">
            <a:spAutoFit/>
          </a:bodyPr>
          <a:lstStyle/>
          <a:p>
            <a:pPr algn="ctr" defTabSz="957263">
              <a:defRPr/>
            </a:pPr>
            <a:r>
              <a:rPr lang="en-GB" sz="450" b="1" baseline="0" dirty="0"/>
              <a:t>Group 33:</a:t>
            </a:r>
          </a:p>
          <a:p>
            <a:pPr algn="ctr" defTabSz="957263">
              <a:defRPr/>
            </a:pPr>
            <a:r>
              <a:rPr lang="en-GB" sz="450" b="1" baseline="0" dirty="0"/>
              <a:t> Calcium‐activated</a:t>
            </a:r>
          </a:p>
          <a:p>
            <a:pPr algn="ctr" defTabSz="957263">
              <a:defRPr/>
            </a:pPr>
            <a:r>
              <a:rPr lang="en-GB" sz="450" b="1" baseline="0" dirty="0"/>
              <a:t> potassium</a:t>
            </a:r>
          </a:p>
          <a:p>
            <a:pPr algn="ctr" defTabSz="957263">
              <a:defRPr/>
            </a:pPr>
            <a:r>
              <a:rPr lang="en-GB" sz="450" b="1" baseline="0" dirty="0"/>
              <a:t>channel (KCa2)</a:t>
            </a:r>
          </a:p>
          <a:p>
            <a:pPr algn="ctr" defTabSz="957263">
              <a:defRPr/>
            </a:pPr>
            <a:r>
              <a:rPr lang="en-GB" sz="450" b="1" baseline="0" dirty="0"/>
              <a:t> modulators</a:t>
            </a:r>
            <a:endParaRPr lang="en-US" sz="450" b="1" baseline="0" dirty="0"/>
          </a:p>
        </p:txBody>
      </p:sp>
      <p:sp>
        <p:nvSpPr>
          <p:cNvPr id="5" name="AutoShape 377">
            <a:extLst>
              <a:ext uri="{FF2B5EF4-FFF2-40B4-BE49-F238E27FC236}">
                <a16:creationId xmlns:a16="http://schemas.microsoft.com/office/drawing/2014/main" id="{21180703-5E43-75A9-4A66-DB09C82763BD}"/>
              </a:ext>
            </a:extLst>
          </p:cNvPr>
          <p:cNvSpPr>
            <a:spLocks noChangeArrowheads="1"/>
          </p:cNvSpPr>
          <p:nvPr/>
        </p:nvSpPr>
        <p:spPr bwMode="auto">
          <a:xfrm>
            <a:off x="2210426" y="3330868"/>
            <a:ext cx="482600" cy="367030"/>
          </a:xfrm>
          <a:prstGeom prst="hexagon">
            <a:avLst>
              <a:gd name="adj" fmla="val 33778"/>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1899" name="Text Box 311">
            <a:extLst>
              <a:ext uri="{FF2B5EF4-FFF2-40B4-BE49-F238E27FC236}">
                <a16:creationId xmlns:a16="http://schemas.microsoft.com/office/drawing/2014/main" id="{90568C55-9CF6-E382-5371-63BD34C3BE4C}"/>
              </a:ext>
            </a:extLst>
          </p:cNvPr>
          <p:cNvSpPr txBox="1">
            <a:spLocks noChangeArrowheads="1"/>
          </p:cNvSpPr>
          <p:nvPr/>
        </p:nvSpPr>
        <p:spPr bwMode="auto">
          <a:xfrm>
            <a:off x="1792009" y="3559369"/>
            <a:ext cx="595591" cy="158257"/>
          </a:xfrm>
          <a:prstGeom prst="rect">
            <a:avLst/>
          </a:prstGeom>
          <a:noFill/>
          <a:ln w="9525">
            <a:noFill/>
            <a:miter lim="800000"/>
            <a:headEnd/>
            <a:tailEnd/>
          </a:ln>
        </p:spPr>
        <p:txBody>
          <a:bodyPr wrap="square" lIns="95764" tIns="47883" rIns="95764" bIns="47883">
            <a:spAutoFit/>
          </a:bodyPr>
          <a:lstStyle/>
          <a:p>
            <a:pPr defTabSz="957263"/>
            <a:r>
              <a:rPr lang="en-GB" sz="400" baseline="0" dirty="0">
                <a:solidFill>
                  <a:srgbClr val="000000"/>
                </a:solidFill>
              </a:rPr>
              <a:t>4E </a:t>
            </a:r>
            <a:r>
              <a:rPr lang="en-GB" sz="400" baseline="0" dirty="0" err="1">
                <a:solidFill>
                  <a:srgbClr val="000000"/>
                </a:solidFill>
              </a:rPr>
              <a:t>Mesoionics</a:t>
            </a:r>
            <a:endParaRPr lang="en-US" sz="400" baseline="0" dirty="0">
              <a:solidFill>
                <a:srgbClr val="000000"/>
              </a:solidFill>
            </a:endParaRPr>
          </a:p>
        </p:txBody>
      </p:sp>
      <p:sp>
        <p:nvSpPr>
          <p:cNvPr id="1901" name="Text Box 411">
            <a:extLst>
              <a:ext uri="{FF2B5EF4-FFF2-40B4-BE49-F238E27FC236}">
                <a16:creationId xmlns:a16="http://schemas.microsoft.com/office/drawing/2014/main" id="{3465D4F6-6AAC-6FAF-22F0-BE3F7E3CB999}"/>
              </a:ext>
            </a:extLst>
          </p:cNvPr>
          <p:cNvSpPr txBox="1">
            <a:spLocks noChangeArrowheads="1"/>
          </p:cNvSpPr>
          <p:nvPr/>
        </p:nvSpPr>
        <p:spPr bwMode="auto">
          <a:xfrm>
            <a:off x="2219949" y="3562484"/>
            <a:ext cx="471483" cy="142868"/>
          </a:xfrm>
          <a:prstGeom prst="rect">
            <a:avLst/>
          </a:prstGeom>
          <a:noFill/>
          <a:ln w="9525">
            <a:noFill/>
            <a:miter lim="800000"/>
            <a:headEnd/>
            <a:tailEnd/>
          </a:ln>
        </p:spPr>
        <p:txBody>
          <a:bodyPr wrap="square" lIns="95764" tIns="47883" rIns="95764" bIns="47883">
            <a:spAutoFit/>
          </a:bodyPr>
          <a:lstStyle/>
          <a:p>
            <a:pPr defTabSz="957263"/>
            <a:r>
              <a:rPr lang="en-GB" sz="300" baseline="0" dirty="0" err="1">
                <a:solidFill>
                  <a:srgbClr val="000000"/>
                </a:solidFill>
              </a:rPr>
              <a:t>Triflumezopyrim</a:t>
            </a:r>
            <a:r>
              <a:rPr lang="en-US" sz="300" baseline="0" dirty="0"/>
              <a:t> </a:t>
            </a:r>
          </a:p>
        </p:txBody>
      </p:sp>
      <p:sp>
        <p:nvSpPr>
          <p:cNvPr id="1902" name="AutoShape 377">
            <a:extLst>
              <a:ext uri="{FF2B5EF4-FFF2-40B4-BE49-F238E27FC236}">
                <a16:creationId xmlns:a16="http://schemas.microsoft.com/office/drawing/2014/main" id="{43EAE1A2-C662-2295-48A3-3AF5FCA40889}"/>
              </a:ext>
            </a:extLst>
          </p:cNvPr>
          <p:cNvSpPr>
            <a:spLocks noChangeArrowheads="1"/>
          </p:cNvSpPr>
          <p:nvPr/>
        </p:nvSpPr>
        <p:spPr bwMode="auto">
          <a:xfrm>
            <a:off x="1848380" y="3148492"/>
            <a:ext cx="482600" cy="367030"/>
          </a:xfrm>
          <a:prstGeom prst="hexagon">
            <a:avLst>
              <a:gd name="adj" fmla="val 33778"/>
              <a:gd name="vf" fmla="val 115470"/>
            </a:avLst>
          </a:prstGeom>
          <a:solidFill>
            <a:srgbClr val="FFFFB6"/>
          </a:solidFill>
          <a:ln w="6350">
            <a:solidFill>
              <a:schemeClr val="tx1"/>
            </a:solidFill>
            <a:miter lim="800000"/>
            <a:headEnd/>
            <a:tailEnd/>
          </a:ln>
        </p:spPr>
        <p:txBody>
          <a:bodyPr wrap="none" anchor="ctr"/>
          <a:lstStyle/>
          <a:p>
            <a:endParaRPr lang="en-GB" dirty="0"/>
          </a:p>
        </p:txBody>
      </p:sp>
      <p:graphicFrame>
        <p:nvGraphicFramePr>
          <p:cNvPr id="1903" name="Object 1902">
            <a:extLst>
              <a:ext uri="{FF2B5EF4-FFF2-40B4-BE49-F238E27FC236}">
                <a16:creationId xmlns:a16="http://schemas.microsoft.com/office/drawing/2014/main" id="{F4F6C424-DFDA-82A9-4D8F-41139191951A}"/>
              </a:ext>
            </a:extLst>
          </p:cNvPr>
          <p:cNvGraphicFramePr>
            <a:graphicFrameLocks noChangeAspect="1"/>
          </p:cNvGraphicFramePr>
          <p:nvPr>
            <p:extLst>
              <p:ext uri="{D42A27DB-BD31-4B8C-83A1-F6EECF244321}">
                <p14:modId xmlns:p14="http://schemas.microsoft.com/office/powerpoint/2010/main" val="1890158472"/>
              </p:ext>
            </p:extLst>
          </p:nvPr>
        </p:nvGraphicFramePr>
        <p:xfrm>
          <a:off x="1950414" y="3154449"/>
          <a:ext cx="240743" cy="281660"/>
        </p:xfrm>
        <a:graphic>
          <a:graphicData uri="http://schemas.openxmlformats.org/presentationml/2006/ole">
            <mc:AlternateContent xmlns:mc="http://schemas.openxmlformats.org/markup-compatibility/2006">
              <mc:Choice xmlns:v="urn:schemas-microsoft-com:vml" Requires="v">
                <p:oleObj name="CS ChemDraw Drawing" r:id="rId213" imgW="2811562" imgH="3288792" progId="ChemDraw.Document.6.0">
                  <p:embed/>
                </p:oleObj>
              </mc:Choice>
              <mc:Fallback>
                <p:oleObj name="CS ChemDraw Drawing" r:id="rId213" imgW="2811562" imgH="3288792" progId="ChemDraw.Document.6.0">
                  <p:embed/>
                  <p:pic>
                    <p:nvPicPr>
                      <p:cNvPr id="19" name="Object 18">
                        <a:extLst>
                          <a:ext uri="{FF2B5EF4-FFF2-40B4-BE49-F238E27FC236}">
                            <a16:creationId xmlns:a16="http://schemas.microsoft.com/office/drawing/2014/main" id="{6B25DE14-B79F-9CF5-923E-74E4E844500F}"/>
                          </a:ext>
                        </a:extLst>
                      </p:cNvPr>
                      <p:cNvPicPr/>
                      <p:nvPr/>
                    </p:nvPicPr>
                    <p:blipFill>
                      <a:blip r:embed="rId214"/>
                      <a:stretch>
                        <a:fillRect/>
                      </a:stretch>
                    </p:blipFill>
                    <p:spPr>
                      <a:xfrm>
                        <a:off x="1950414" y="3154449"/>
                        <a:ext cx="240743" cy="281660"/>
                      </a:xfrm>
                      <a:prstGeom prst="rect">
                        <a:avLst/>
                      </a:prstGeom>
                    </p:spPr>
                  </p:pic>
                </p:oleObj>
              </mc:Fallback>
            </mc:AlternateContent>
          </a:graphicData>
        </a:graphic>
      </p:graphicFrame>
      <p:sp>
        <p:nvSpPr>
          <p:cNvPr id="1904" name="Text Box 411">
            <a:extLst>
              <a:ext uri="{FF2B5EF4-FFF2-40B4-BE49-F238E27FC236}">
                <a16:creationId xmlns:a16="http://schemas.microsoft.com/office/drawing/2014/main" id="{888DD56D-751C-3D62-B8EA-388EC6E002D4}"/>
              </a:ext>
            </a:extLst>
          </p:cNvPr>
          <p:cNvSpPr txBox="1">
            <a:spLocks noChangeArrowheads="1"/>
          </p:cNvSpPr>
          <p:nvPr/>
        </p:nvSpPr>
        <p:spPr bwMode="auto">
          <a:xfrm>
            <a:off x="1865654" y="3383733"/>
            <a:ext cx="471483" cy="189034"/>
          </a:xfrm>
          <a:prstGeom prst="rect">
            <a:avLst/>
          </a:prstGeom>
          <a:noFill/>
          <a:ln w="9525">
            <a:noFill/>
            <a:miter lim="800000"/>
            <a:headEnd/>
            <a:tailEnd/>
          </a:ln>
        </p:spPr>
        <p:txBody>
          <a:bodyPr wrap="square" lIns="95764" tIns="47883" rIns="95764" bIns="47883">
            <a:spAutoFit/>
          </a:bodyPr>
          <a:lstStyle/>
          <a:p>
            <a:pPr defTabSz="957263"/>
            <a:r>
              <a:rPr lang="en-US" sz="300" baseline="0" dirty="0" err="1"/>
              <a:t>Dicloromezotiaz</a:t>
            </a:r>
            <a:endParaRPr lang="en-US" sz="300" baseline="0" dirty="0"/>
          </a:p>
          <a:p>
            <a:pPr defTabSz="957263"/>
            <a:r>
              <a:rPr lang="en-US" sz="300" baseline="0" dirty="0"/>
              <a:t> </a:t>
            </a:r>
          </a:p>
        </p:txBody>
      </p:sp>
      <p:pic>
        <p:nvPicPr>
          <p:cNvPr id="1905" name="Picture 1904">
            <a:extLst>
              <a:ext uri="{FF2B5EF4-FFF2-40B4-BE49-F238E27FC236}">
                <a16:creationId xmlns:a16="http://schemas.microsoft.com/office/drawing/2014/main" id="{A8879FFC-7217-B19F-4E7C-E3552CBDC4C5}"/>
              </a:ext>
            </a:extLst>
          </p:cNvPr>
          <p:cNvPicPr/>
          <p:nvPr/>
        </p:nvPicPr>
        <p:blipFill>
          <a:blip r:embed="rId215"/>
          <a:stretch>
            <a:fillRect/>
          </a:stretch>
        </p:blipFill>
        <p:spPr>
          <a:xfrm>
            <a:off x="2288184" y="3348043"/>
            <a:ext cx="294011" cy="260563"/>
          </a:xfrm>
          <a:prstGeom prst="rect">
            <a:avLst/>
          </a:prstGeom>
        </p:spPr>
      </p:pic>
      <p:sp>
        <p:nvSpPr>
          <p:cNvPr id="1906" name="AutoShape 377">
            <a:extLst>
              <a:ext uri="{FF2B5EF4-FFF2-40B4-BE49-F238E27FC236}">
                <a16:creationId xmlns:a16="http://schemas.microsoft.com/office/drawing/2014/main" id="{3ADD7F88-29D3-C137-4272-09283A3F86C8}"/>
              </a:ext>
            </a:extLst>
          </p:cNvPr>
          <p:cNvSpPr>
            <a:spLocks noChangeArrowheads="1"/>
          </p:cNvSpPr>
          <p:nvPr/>
        </p:nvSpPr>
        <p:spPr bwMode="auto">
          <a:xfrm>
            <a:off x="2204104" y="2956814"/>
            <a:ext cx="482600" cy="367030"/>
          </a:xfrm>
          <a:prstGeom prst="hexagon">
            <a:avLst>
              <a:gd name="adj" fmla="val 33778"/>
              <a:gd name="vf" fmla="val 115470"/>
            </a:avLst>
          </a:prstGeom>
          <a:solidFill>
            <a:srgbClr val="FFFFB6"/>
          </a:solidFill>
          <a:ln w="6350">
            <a:solidFill>
              <a:schemeClr val="tx1"/>
            </a:solidFill>
            <a:miter lim="800000"/>
            <a:headEnd/>
            <a:tailEnd/>
          </a:ln>
        </p:spPr>
        <p:txBody>
          <a:bodyPr wrap="none" anchor="ctr"/>
          <a:lstStyle/>
          <a:p>
            <a:endParaRPr lang="en-GB" dirty="0"/>
          </a:p>
        </p:txBody>
      </p:sp>
      <p:sp>
        <p:nvSpPr>
          <p:cNvPr id="1907" name="TextBox 1906">
            <a:extLst>
              <a:ext uri="{FF2B5EF4-FFF2-40B4-BE49-F238E27FC236}">
                <a16:creationId xmlns:a16="http://schemas.microsoft.com/office/drawing/2014/main" id="{4F7ED217-EE57-3786-6C3A-6E4076A0E037}"/>
              </a:ext>
            </a:extLst>
          </p:cNvPr>
          <p:cNvSpPr txBox="1"/>
          <p:nvPr/>
        </p:nvSpPr>
        <p:spPr>
          <a:xfrm>
            <a:off x="2260613" y="3160343"/>
            <a:ext cx="486594" cy="142868"/>
          </a:xfrm>
          <a:prstGeom prst="rect">
            <a:avLst/>
          </a:prstGeom>
          <a:noFill/>
          <a:ln w="9525">
            <a:noFill/>
            <a:miter lim="800000"/>
            <a:headEnd/>
            <a:tailEnd/>
          </a:ln>
        </p:spPr>
        <p:txBody>
          <a:bodyPr wrap="square" lIns="95764" tIns="47883" rIns="95764" bIns="47883">
            <a:spAutoFit/>
          </a:bodyPr>
          <a:lstStyle>
            <a:defPPr>
              <a:defRPr lang="en-US"/>
            </a:defPPr>
            <a:lvl1pPr defTabSz="957263">
              <a:defRPr sz="300" baseline="0"/>
            </a:lvl1pPr>
          </a:lstStyle>
          <a:p>
            <a:r>
              <a:rPr lang="en-US" dirty="0" err="1"/>
              <a:t>Fenmezoditiaz</a:t>
            </a:r>
            <a:endParaRPr lang="en-US" dirty="0"/>
          </a:p>
        </p:txBody>
      </p:sp>
      <p:graphicFrame>
        <p:nvGraphicFramePr>
          <p:cNvPr id="1908" name="Object 1907">
            <a:extLst>
              <a:ext uri="{FF2B5EF4-FFF2-40B4-BE49-F238E27FC236}">
                <a16:creationId xmlns:a16="http://schemas.microsoft.com/office/drawing/2014/main" id="{81F217E3-02A9-927C-E9AE-81E3F1EBCC86}"/>
              </a:ext>
            </a:extLst>
          </p:cNvPr>
          <p:cNvGraphicFramePr>
            <a:graphicFrameLocks noChangeAspect="1"/>
          </p:cNvGraphicFramePr>
          <p:nvPr>
            <p:extLst>
              <p:ext uri="{D42A27DB-BD31-4B8C-83A1-F6EECF244321}">
                <p14:modId xmlns:p14="http://schemas.microsoft.com/office/powerpoint/2010/main" val="2699436855"/>
              </p:ext>
            </p:extLst>
          </p:nvPr>
        </p:nvGraphicFramePr>
        <p:xfrm>
          <a:off x="2266870" y="2973136"/>
          <a:ext cx="318598" cy="308152"/>
        </p:xfrm>
        <a:graphic>
          <a:graphicData uri="http://schemas.openxmlformats.org/presentationml/2006/ole">
            <mc:AlternateContent xmlns:mc="http://schemas.openxmlformats.org/markup-compatibility/2006">
              <mc:Choice xmlns:v="urn:schemas-microsoft-com:vml" Requires="v">
                <p:oleObj name="CS ChemDraw Drawing" r:id="rId216" imgW="2615184" imgH="2528098" progId="ChemDraw.Document.6.0">
                  <p:embed/>
                </p:oleObj>
              </mc:Choice>
              <mc:Fallback>
                <p:oleObj name="CS ChemDraw Drawing" r:id="rId216" imgW="2615184" imgH="2528098" progId="ChemDraw.Document.6.0">
                  <p:embed/>
                  <p:pic>
                    <p:nvPicPr>
                      <p:cNvPr id="1875" name="Object 1874">
                        <a:extLst>
                          <a:ext uri="{FF2B5EF4-FFF2-40B4-BE49-F238E27FC236}">
                            <a16:creationId xmlns:a16="http://schemas.microsoft.com/office/drawing/2014/main" id="{6F875557-04C6-F5B8-7521-C05C7B2A7F44}"/>
                          </a:ext>
                        </a:extLst>
                      </p:cNvPr>
                      <p:cNvPicPr/>
                      <p:nvPr/>
                    </p:nvPicPr>
                    <p:blipFill>
                      <a:blip r:embed="rId217"/>
                      <a:stretch>
                        <a:fillRect/>
                      </a:stretch>
                    </p:blipFill>
                    <p:spPr>
                      <a:xfrm>
                        <a:off x="2266870" y="2973136"/>
                        <a:ext cx="318598" cy="308152"/>
                      </a:xfrm>
                      <a:prstGeom prst="rect">
                        <a:avLst/>
                      </a:prstGeom>
                    </p:spPr>
                  </p:pic>
                </p:oleObj>
              </mc:Fallback>
            </mc:AlternateContent>
          </a:graphicData>
        </a:graphic>
      </p:graphicFrame>
      <p:sp>
        <p:nvSpPr>
          <p:cNvPr id="1909" name="Text Box 649">
            <a:extLst>
              <a:ext uri="{FF2B5EF4-FFF2-40B4-BE49-F238E27FC236}">
                <a16:creationId xmlns:a16="http://schemas.microsoft.com/office/drawing/2014/main" id="{03827A2F-2B51-2E54-E3FE-15E1FD7C8B38}"/>
              </a:ext>
            </a:extLst>
          </p:cNvPr>
          <p:cNvSpPr txBox="1">
            <a:spLocks noChangeArrowheads="1"/>
          </p:cNvSpPr>
          <p:nvPr/>
        </p:nvSpPr>
        <p:spPr bwMode="auto">
          <a:xfrm>
            <a:off x="5060840" y="2279980"/>
            <a:ext cx="698043" cy="327534"/>
          </a:xfrm>
          <a:prstGeom prst="rect">
            <a:avLst/>
          </a:prstGeom>
          <a:noFill/>
          <a:ln w="9525" algn="ctr">
            <a:noFill/>
            <a:miter lim="800000"/>
            <a:headEnd/>
            <a:tailEnd/>
          </a:ln>
          <a:effectLst/>
        </p:spPr>
        <p:txBody>
          <a:bodyPr wrap="square" lIns="95764" tIns="47883" rIns="95764" bIns="47883">
            <a:spAutoFit/>
          </a:bodyPr>
          <a:lstStyle/>
          <a:p>
            <a:pPr defTabSz="957263"/>
            <a:r>
              <a:rPr lang="en-GB" sz="300" i="1" baseline="0" dirty="0"/>
              <a:t>Bacillus thuringiensis</a:t>
            </a:r>
            <a:r>
              <a:rPr lang="en-GB" sz="300" i="1" baseline="30000" dirty="0"/>
              <a:t> </a:t>
            </a:r>
            <a:r>
              <a:rPr lang="en-GB" sz="300" baseline="0" dirty="0"/>
              <a:t>and the insecticidal proteins produced</a:t>
            </a:r>
            <a:endParaRPr lang="en-US" sz="300" baseline="0" dirty="0"/>
          </a:p>
          <a:p>
            <a:pPr defTabSz="957263"/>
            <a:endParaRPr lang="en-US" sz="300" i="1" baseline="0" dirty="0"/>
          </a:p>
          <a:p>
            <a:pPr defTabSz="957263"/>
            <a:r>
              <a:rPr lang="en-US" sz="300" i="1" baseline="0" dirty="0" err="1"/>
              <a:t>B.t.</a:t>
            </a:r>
            <a:r>
              <a:rPr lang="en-US" sz="300" i="1" baseline="0" dirty="0"/>
              <a:t> </a:t>
            </a:r>
            <a:r>
              <a:rPr lang="en-US" sz="300" i="1" baseline="0" dirty="0" err="1"/>
              <a:t>aitzawai</a:t>
            </a:r>
            <a:r>
              <a:rPr lang="en-US" sz="300" i="1" baseline="0" dirty="0"/>
              <a:t>, </a:t>
            </a:r>
            <a:r>
              <a:rPr lang="en-US" sz="300" i="1" baseline="0" dirty="0" err="1"/>
              <a:t>B.t.</a:t>
            </a:r>
            <a:r>
              <a:rPr lang="en-US" sz="300" i="1" baseline="0" dirty="0"/>
              <a:t> </a:t>
            </a:r>
            <a:r>
              <a:rPr lang="en-US" sz="300" i="1" baseline="0" dirty="0" err="1"/>
              <a:t>israelensis</a:t>
            </a:r>
            <a:r>
              <a:rPr lang="en-US" sz="300" i="1" baseline="0" dirty="0"/>
              <a:t>, </a:t>
            </a:r>
            <a:r>
              <a:rPr lang="en-US" sz="300" i="1" baseline="0" dirty="0" err="1"/>
              <a:t>B.t.</a:t>
            </a:r>
            <a:r>
              <a:rPr lang="en-US" sz="300" i="1" baseline="0" dirty="0"/>
              <a:t> </a:t>
            </a:r>
            <a:r>
              <a:rPr lang="en-US" sz="300" i="1" baseline="0" dirty="0" err="1"/>
              <a:t>kurstaki</a:t>
            </a:r>
            <a:r>
              <a:rPr lang="en-US" sz="300" i="1" baseline="0" dirty="0"/>
              <a:t>, </a:t>
            </a:r>
            <a:r>
              <a:rPr lang="en-US" sz="300" i="1" baseline="0" dirty="0" err="1"/>
              <a:t>B.t.</a:t>
            </a:r>
            <a:r>
              <a:rPr lang="en-US" sz="300" i="1" baseline="0" dirty="0"/>
              <a:t> </a:t>
            </a:r>
            <a:r>
              <a:rPr lang="en-US" sz="300" i="1" baseline="0" dirty="0" err="1"/>
              <a:t>tenebrionis</a:t>
            </a:r>
            <a:endParaRPr lang="en-US" sz="300" i="1" baseline="0" dirty="0"/>
          </a:p>
        </p:txBody>
      </p:sp>
      <p:sp>
        <p:nvSpPr>
          <p:cNvPr id="1914" name="AutoShape 699">
            <a:extLst>
              <a:ext uri="{FF2B5EF4-FFF2-40B4-BE49-F238E27FC236}">
                <a16:creationId xmlns:a16="http://schemas.microsoft.com/office/drawing/2014/main" id="{08B08B2B-8524-64B3-1F6E-20CAF204164C}"/>
              </a:ext>
            </a:extLst>
          </p:cNvPr>
          <p:cNvSpPr>
            <a:spLocks noChangeArrowheads="1"/>
          </p:cNvSpPr>
          <p:nvPr/>
        </p:nvSpPr>
        <p:spPr bwMode="auto">
          <a:xfrm>
            <a:off x="6720475" y="1508146"/>
            <a:ext cx="453659" cy="352914"/>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15" name="AutoShape 700">
            <a:extLst>
              <a:ext uri="{FF2B5EF4-FFF2-40B4-BE49-F238E27FC236}">
                <a16:creationId xmlns:a16="http://schemas.microsoft.com/office/drawing/2014/main" id="{2F2DB0F5-1B7D-64B7-45E3-28895E97EA2D}"/>
              </a:ext>
            </a:extLst>
          </p:cNvPr>
          <p:cNvSpPr>
            <a:spLocks noChangeArrowheads="1"/>
          </p:cNvSpPr>
          <p:nvPr/>
        </p:nvSpPr>
        <p:spPr bwMode="auto">
          <a:xfrm>
            <a:off x="7048963" y="1328760"/>
            <a:ext cx="453659" cy="352913"/>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21" name="Text Box 759">
            <a:extLst>
              <a:ext uri="{FF2B5EF4-FFF2-40B4-BE49-F238E27FC236}">
                <a16:creationId xmlns:a16="http://schemas.microsoft.com/office/drawing/2014/main" id="{151323BA-C0C5-5A5A-519F-BCD8FC6BD7D7}"/>
              </a:ext>
            </a:extLst>
          </p:cNvPr>
          <p:cNvSpPr txBox="1">
            <a:spLocks noChangeArrowheads="1"/>
          </p:cNvSpPr>
          <p:nvPr/>
        </p:nvSpPr>
        <p:spPr bwMode="auto">
          <a:xfrm>
            <a:off x="6742113" y="1741509"/>
            <a:ext cx="417512"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Spirodiclofen</a:t>
            </a:r>
            <a:r>
              <a:rPr lang="en-US" sz="300" baseline="0" dirty="0"/>
              <a:t> </a:t>
            </a:r>
          </a:p>
        </p:txBody>
      </p:sp>
      <p:sp>
        <p:nvSpPr>
          <p:cNvPr id="1924" name="Text Box 760">
            <a:extLst>
              <a:ext uri="{FF2B5EF4-FFF2-40B4-BE49-F238E27FC236}">
                <a16:creationId xmlns:a16="http://schemas.microsoft.com/office/drawing/2014/main" id="{7B0125DF-A277-BFBC-A677-951078738911}"/>
              </a:ext>
            </a:extLst>
          </p:cNvPr>
          <p:cNvSpPr txBox="1">
            <a:spLocks noChangeArrowheads="1"/>
          </p:cNvSpPr>
          <p:nvPr/>
        </p:nvSpPr>
        <p:spPr bwMode="auto">
          <a:xfrm>
            <a:off x="7070595" y="1556565"/>
            <a:ext cx="420687"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Spiromesifen</a:t>
            </a:r>
            <a:r>
              <a:rPr lang="en-US" sz="300" baseline="0" dirty="0"/>
              <a:t> </a:t>
            </a:r>
          </a:p>
        </p:txBody>
      </p:sp>
      <p:sp>
        <p:nvSpPr>
          <p:cNvPr id="1927" name="AutoShape 700">
            <a:extLst>
              <a:ext uri="{FF2B5EF4-FFF2-40B4-BE49-F238E27FC236}">
                <a16:creationId xmlns:a16="http://schemas.microsoft.com/office/drawing/2014/main" id="{49E14F4D-8D1F-781B-9AA5-FBFC207D9583}"/>
              </a:ext>
            </a:extLst>
          </p:cNvPr>
          <p:cNvSpPr>
            <a:spLocks noChangeArrowheads="1"/>
          </p:cNvSpPr>
          <p:nvPr/>
        </p:nvSpPr>
        <p:spPr bwMode="auto">
          <a:xfrm>
            <a:off x="7708910" y="1327633"/>
            <a:ext cx="453659" cy="352913"/>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43" name="Text Box 760">
            <a:extLst>
              <a:ext uri="{FF2B5EF4-FFF2-40B4-BE49-F238E27FC236}">
                <a16:creationId xmlns:a16="http://schemas.microsoft.com/office/drawing/2014/main" id="{12BEFD7C-65EB-87D9-4EF0-750E048B20D0}"/>
              </a:ext>
            </a:extLst>
          </p:cNvPr>
          <p:cNvSpPr txBox="1">
            <a:spLocks noChangeArrowheads="1"/>
          </p:cNvSpPr>
          <p:nvPr/>
        </p:nvSpPr>
        <p:spPr bwMode="auto">
          <a:xfrm>
            <a:off x="7722831" y="1560203"/>
            <a:ext cx="433388" cy="142875"/>
          </a:xfrm>
          <a:prstGeom prst="rect">
            <a:avLst/>
          </a:prstGeom>
          <a:noFill/>
          <a:ln w="9525">
            <a:noFill/>
            <a:miter lim="800000"/>
            <a:headEnd/>
            <a:tailEnd/>
          </a:ln>
          <a:effectLst/>
        </p:spPr>
        <p:txBody>
          <a:bodyPr wrap="none" lIns="95764" tIns="47883" rIns="95764" bIns="47883">
            <a:spAutoFit/>
          </a:bodyPr>
          <a:lstStyle/>
          <a:p>
            <a:pPr defTabSz="957263"/>
            <a:r>
              <a:rPr lang="en-US" sz="300" baseline="0" dirty="0"/>
              <a:t>Spirotetramat </a:t>
            </a:r>
          </a:p>
        </p:txBody>
      </p:sp>
      <p:graphicFrame>
        <p:nvGraphicFramePr>
          <p:cNvPr id="1944" name="Object 1943">
            <a:extLst>
              <a:ext uri="{FF2B5EF4-FFF2-40B4-BE49-F238E27FC236}">
                <a16:creationId xmlns:a16="http://schemas.microsoft.com/office/drawing/2014/main" id="{688DD003-32EF-66C1-61AC-2BF0096792B5}"/>
              </a:ext>
            </a:extLst>
          </p:cNvPr>
          <p:cNvGraphicFramePr>
            <a:graphicFrameLocks noChangeAspect="1"/>
          </p:cNvGraphicFramePr>
          <p:nvPr>
            <p:extLst>
              <p:ext uri="{D42A27DB-BD31-4B8C-83A1-F6EECF244321}">
                <p14:modId xmlns:p14="http://schemas.microsoft.com/office/powerpoint/2010/main" val="2702602558"/>
              </p:ext>
            </p:extLst>
          </p:nvPr>
        </p:nvGraphicFramePr>
        <p:xfrm>
          <a:off x="6749355" y="1529578"/>
          <a:ext cx="347619" cy="259386"/>
        </p:xfrm>
        <a:graphic>
          <a:graphicData uri="http://schemas.openxmlformats.org/presentationml/2006/ole">
            <mc:AlternateContent xmlns:mc="http://schemas.openxmlformats.org/markup-compatibility/2006">
              <mc:Choice xmlns:v="urn:schemas-microsoft-com:vml" Requires="v">
                <p:oleObj name="CS ChemDraw Drawing" r:id="rId218" imgW="2971462" imgH="2217240" progId="ChemDraw.Document.6.0">
                  <p:embed/>
                </p:oleObj>
              </mc:Choice>
              <mc:Fallback>
                <p:oleObj name="CS ChemDraw Drawing" r:id="rId218" imgW="2971462" imgH="2217240" progId="ChemDraw.Document.6.0">
                  <p:embed/>
                  <p:pic>
                    <p:nvPicPr>
                      <p:cNvPr id="1701" name="Object 1700"/>
                      <p:cNvPicPr>
                        <a:picLocks noChangeAspect="1" noChangeArrowheads="1"/>
                      </p:cNvPicPr>
                      <p:nvPr/>
                    </p:nvPicPr>
                    <p:blipFill>
                      <a:blip r:embed="rId219">
                        <a:extLst>
                          <a:ext uri="{28A0092B-C50C-407E-A947-70E740481C1C}">
                            <a14:useLocalDpi xmlns:a14="http://schemas.microsoft.com/office/drawing/2010/main" val="0"/>
                          </a:ext>
                        </a:extLst>
                      </a:blip>
                      <a:srcRect/>
                      <a:stretch>
                        <a:fillRect/>
                      </a:stretch>
                    </p:blipFill>
                    <p:spPr bwMode="auto">
                      <a:xfrm>
                        <a:off x="6749355" y="1529578"/>
                        <a:ext cx="347619" cy="259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5" name="Object 1944">
            <a:extLst>
              <a:ext uri="{FF2B5EF4-FFF2-40B4-BE49-F238E27FC236}">
                <a16:creationId xmlns:a16="http://schemas.microsoft.com/office/drawing/2014/main" id="{CF907C63-21DB-9CD3-F334-D011235083D1}"/>
              </a:ext>
            </a:extLst>
          </p:cNvPr>
          <p:cNvGraphicFramePr>
            <a:graphicFrameLocks noChangeAspect="1"/>
          </p:cNvGraphicFramePr>
          <p:nvPr>
            <p:extLst>
              <p:ext uri="{D42A27DB-BD31-4B8C-83A1-F6EECF244321}">
                <p14:modId xmlns:p14="http://schemas.microsoft.com/office/powerpoint/2010/main" val="399852173"/>
              </p:ext>
            </p:extLst>
          </p:nvPr>
        </p:nvGraphicFramePr>
        <p:xfrm>
          <a:off x="7082916" y="1348762"/>
          <a:ext cx="354951" cy="241508"/>
        </p:xfrm>
        <a:graphic>
          <a:graphicData uri="http://schemas.openxmlformats.org/presentationml/2006/ole">
            <mc:AlternateContent xmlns:mc="http://schemas.openxmlformats.org/markup-compatibility/2006">
              <mc:Choice xmlns:v="urn:schemas-microsoft-com:vml" Requires="v">
                <p:oleObj name="CS ChemDraw Drawing" r:id="rId220" imgW="3034133" imgH="2064420" progId="ChemDraw.Document.6.0">
                  <p:embed/>
                </p:oleObj>
              </mc:Choice>
              <mc:Fallback>
                <p:oleObj name="CS ChemDraw Drawing" r:id="rId220" imgW="3034133" imgH="2064420" progId="ChemDraw.Document.6.0">
                  <p:embed/>
                  <p:pic>
                    <p:nvPicPr>
                      <p:cNvPr id="1706" name="Object 1705"/>
                      <p:cNvPicPr>
                        <a:picLocks noChangeAspect="1" noChangeArrowheads="1"/>
                      </p:cNvPicPr>
                      <p:nvPr/>
                    </p:nvPicPr>
                    <p:blipFill>
                      <a:blip r:embed="rId221">
                        <a:extLst>
                          <a:ext uri="{28A0092B-C50C-407E-A947-70E740481C1C}">
                            <a14:useLocalDpi xmlns:a14="http://schemas.microsoft.com/office/drawing/2010/main" val="0"/>
                          </a:ext>
                        </a:extLst>
                      </a:blip>
                      <a:srcRect/>
                      <a:stretch>
                        <a:fillRect/>
                      </a:stretch>
                    </p:blipFill>
                    <p:spPr bwMode="auto">
                      <a:xfrm>
                        <a:off x="7082916" y="1348762"/>
                        <a:ext cx="354951" cy="241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946" name="AutoShape 700">
            <a:extLst>
              <a:ext uri="{FF2B5EF4-FFF2-40B4-BE49-F238E27FC236}">
                <a16:creationId xmlns:a16="http://schemas.microsoft.com/office/drawing/2014/main" id="{64F1EA32-80EC-3FB4-4F20-EEA7005F7FCE}"/>
              </a:ext>
            </a:extLst>
          </p:cNvPr>
          <p:cNvSpPr>
            <a:spLocks noChangeArrowheads="1"/>
          </p:cNvSpPr>
          <p:nvPr/>
        </p:nvSpPr>
        <p:spPr bwMode="auto">
          <a:xfrm>
            <a:off x="7380457" y="1504589"/>
            <a:ext cx="453659" cy="352913"/>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47" name="Text Box 760">
            <a:extLst>
              <a:ext uri="{FF2B5EF4-FFF2-40B4-BE49-F238E27FC236}">
                <a16:creationId xmlns:a16="http://schemas.microsoft.com/office/drawing/2014/main" id="{A9CCFB3D-8C9F-BA22-E5FC-3D4258762A35}"/>
              </a:ext>
            </a:extLst>
          </p:cNvPr>
          <p:cNvSpPr txBox="1">
            <a:spLocks noChangeArrowheads="1"/>
          </p:cNvSpPr>
          <p:nvPr/>
        </p:nvSpPr>
        <p:spPr bwMode="auto">
          <a:xfrm>
            <a:off x="7409638" y="1709963"/>
            <a:ext cx="392171" cy="142868"/>
          </a:xfrm>
          <a:prstGeom prst="rect">
            <a:avLst/>
          </a:prstGeom>
          <a:noFill/>
          <a:ln w="9525">
            <a:noFill/>
            <a:miter lim="800000"/>
            <a:headEnd/>
            <a:tailEnd/>
          </a:ln>
        </p:spPr>
        <p:txBody>
          <a:bodyPr wrap="none" lIns="95764" tIns="47883" rIns="95764" bIns="47883">
            <a:spAutoFit/>
          </a:bodyPr>
          <a:lstStyle/>
          <a:p>
            <a:pPr defTabSz="957263"/>
            <a:r>
              <a:rPr lang="en-US" sz="300" baseline="0" dirty="0"/>
              <a:t>Spiropidion </a:t>
            </a:r>
          </a:p>
        </p:txBody>
      </p:sp>
      <p:graphicFrame>
        <p:nvGraphicFramePr>
          <p:cNvPr id="1948" name="Object 1947">
            <a:extLst>
              <a:ext uri="{FF2B5EF4-FFF2-40B4-BE49-F238E27FC236}">
                <a16:creationId xmlns:a16="http://schemas.microsoft.com/office/drawing/2014/main" id="{8425AD90-4182-F108-C148-707198778DA3}"/>
              </a:ext>
            </a:extLst>
          </p:cNvPr>
          <p:cNvGraphicFramePr>
            <a:graphicFrameLocks noChangeAspect="1"/>
          </p:cNvGraphicFramePr>
          <p:nvPr>
            <p:extLst>
              <p:ext uri="{D42A27DB-BD31-4B8C-83A1-F6EECF244321}">
                <p14:modId xmlns:p14="http://schemas.microsoft.com/office/powerpoint/2010/main" val="3013722445"/>
              </p:ext>
            </p:extLst>
          </p:nvPr>
        </p:nvGraphicFramePr>
        <p:xfrm>
          <a:off x="7413778" y="1536586"/>
          <a:ext cx="352274" cy="206828"/>
        </p:xfrm>
        <a:graphic>
          <a:graphicData uri="http://schemas.openxmlformats.org/presentationml/2006/ole">
            <mc:AlternateContent xmlns:mc="http://schemas.openxmlformats.org/markup-compatibility/2006">
              <mc:Choice xmlns:v="urn:schemas-microsoft-com:vml" Requires="v">
                <p:oleObj name="CS ChemDraw Drawing" r:id="rId222" imgW="3494251" imgH="2043525" progId="ChemDraw.Document.6.0">
                  <p:embed/>
                </p:oleObj>
              </mc:Choice>
              <mc:Fallback>
                <p:oleObj name="CS ChemDraw Drawing" r:id="rId222" imgW="3494251" imgH="2043525" progId="ChemDraw.Document.6.0">
                  <p:embed/>
                  <p:pic>
                    <p:nvPicPr>
                      <p:cNvPr id="787" name="Object 786">
                        <a:extLst>
                          <a:ext uri="{FF2B5EF4-FFF2-40B4-BE49-F238E27FC236}">
                            <a16:creationId xmlns:a16="http://schemas.microsoft.com/office/drawing/2014/main" id="{BD79C073-B4FC-674A-BC48-3130E8CF2CF3}"/>
                          </a:ext>
                        </a:extLst>
                      </p:cNvPr>
                      <p:cNvPicPr>
                        <a:picLocks noChangeAspect="1" noChangeArrowheads="1"/>
                      </p:cNvPicPr>
                      <p:nvPr/>
                    </p:nvPicPr>
                    <p:blipFill>
                      <a:blip r:embed="rId223"/>
                      <a:srcRect/>
                      <a:stretch>
                        <a:fillRect/>
                      </a:stretch>
                    </p:blipFill>
                    <p:spPr bwMode="auto">
                      <a:xfrm>
                        <a:off x="7413778" y="1536586"/>
                        <a:ext cx="352274" cy="206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9" name="Object 1948">
            <a:extLst>
              <a:ext uri="{FF2B5EF4-FFF2-40B4-BE49-F238E27FC236}">
                <a16:creationId xmlns:a16="http://schemas.microsoft.com/office/drawing/2014/main" id="{BBC5EBA2-43EB-C93E-1B8F-C51BEC8FC0AC}"/>
              </a:ext>
            </a:extLst>
          </p:cNvPr>
          <p:cNvGraphicFramePr>
            <a:graphicFrameLocks noChangeAspect="1"/>
          </p:cNvGraphicFramePr>
          <p:nvPr>
            <p:extLst>
              <p:ext uri="{D42A27DB-BD31-4B8C-83A1-F6EECF244321}">
                <p14:modId xmlns:p14="http://schemas.microsoft.com/office/powerpoint/2010/main" val="2091687550"/>
              </p:ext>
            </p:extLst>
          </p:nvPr>
        </p:nvGraphicFramePr>
        <p:xfrm>
          <a:off x="7770477" y="1372319"/>
          <a:ext cx="316919" cy="211169"/>
        </p:xfrm>
        <a:graphic>
          <a:graphicData uri="http://schemas.openxmlformats.org/presentationml/2006/ole">
            <mc:AlternateContent xmlns:mc="http://schemas.openxmlformats.org/markup-compatibility/2006">
              <mc:Choice xmlns:v="urn:schemas-microsoft-com:vml" Requires="v">
                <p:oleObj name="CS ChemDraw Drawing" r:id="rId224" imgW="3031034" imgH="2018948" progId="ChemDraw.Document.6.0">
                  <p:embed/>
                </p:oleObj>
              </mc:Choice>
              <mc:Fallback>
                <p:oleObj name="CS ChemDraw Drawing" r:id="rId224" imgW="3031034" imgH="2018948" progId="ChemDraw.Document.6.0">
                  <p:embed/>
                  <p:pic>
                    <p:nvPicPr>
                      <p:cNvPr id="744" name="Object 743">
                        <a:extLst>
                          <a:ext uri="{FF2B5EF4-FFF2-40B4-BE49-F238E27FC236}">
                            <a16:creationId xmlns:a16="http://schemas.microsoft.com/office/drawing/2014/main" id="{2CCA2619-7D01-5D47-91AB-78CDBE6BF22B}"/>
                          </a:ext>
                        </a:extLst>
                      </p:cNvPr>
                      <p:cNvPicPr/>
                      <p:nvPr/>
                    </p:nvPicPr>
                    <p:blipFill>
                      <a:blip r:embed="rId225"/>
                      <a:stretch>
                        <a:fillRect/>
                      </a:stretch>
                    </p:blipFill>
                    <p:spPr>
                      <a:xfrm>
                        <a:off x="7770477" y="1372319"/>
                        <a:ext cx="316919" cy="211169"/>
                      </a:xfrm>
                      <a:prstGeom prst="rect">
                        <a:avLst/>
                      </a:prstGeom>
                    </p:spPr>
                  </p:pic>
                </p:oleObj>
              </mc:Fallback>
            </mc:AlternateContent>
          </a:graphicData>
        </a:graphic>
      </p:graphicFrame>
      <p:sp>
        <p:nvSpPr>
          <p:cNvPr id="1950" name="AutoShape 700">
            <a:extLst>
              <a:ext uri="{FF2B5EF4-FFF2-40B4-BE49-F238E27FC236}">
                <a16:creationId xmlns:a16="http://schemas.microsoft.com/office/drawing/2014/main" id="{C670075C-3C7F-64BF-6859-DC0F6F299C86}"/>
              </a:ext>
            </a:extLst>
          </p:cNvPr>
          <p:cNvSpPr>
            <a:spLocks noChangeArrowheads="1"/>
          </p:cNvSpPr>
          <p:nvPr/>
        </p:nvSpPr>
        <p:spPr bwMode="auto">
          <a:xfrm>
            <a:off x="6713988" y="1156881"/>
            <a:ext cx="453659" cy="352913"/>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1956" name="Object 1955">
            <a:extLst>
              <a:ext uri="{FF2B5EF4-FFF2-40B4-BE49-F238E27FC236}">
                <a16:creationId xmlns:a16="http://schemas.microsoft.com/office/drawing/2014/main" id="{52D6E53D-991A-51E0-E57D-BE367DCD7810}"/>
              </a:ext>
            </a:extLst>
          </p:cNvPr>
          <p:cNvGraphicFramePr>
            <a:graphicFrameLocks noChangeAspect="1"/>
          </p:cNvGraphicFramePr>
          <p:nvPr>
            <p:extLst>
              <p:ext uri="{D42A27DB-BD31-4B8C-83A1-F6EECF244321}">
                <p14:modId xmlns:p14="http://schemas.microsoft.com/office/powerpoint/2010/main" val="752843623"/>
              </p:ext>
            </p:extLst>
          </p:nvPr>
        </p:nvGraphicFramePr>
        <p:xfrm>
          <a:off x="6753096" y="1215209"/>
          <a:ext cx="337124" cy="153878"/>
        </p:xfrm>
        <a:graphic>
          <a:graphicData uri="http://schemas.openxmlformats.org/presentationml/2006/ole">
            <mc:AlternateContent xmlns:mc="http://schemas.openxmlformats.org/markup-compatibility/2006">
              <mc:Choice xmlns:v="urn:schemas-microsoft-com:vml" Requires="v">
                <p:oleObj name="CS ChemDraw Drawing" r:id="rId226" imgW="3499104" imgH="1597152" progId="ChemDraw.Document.6.0">
                  <p:embed/>
                </p:oleObj>
              </mc:Choice>
              <mc:Fallback>
                <p:oleObj name="CS ChemDraw Drawing" r:id="rId226" imgW="3499104" imgH="1597152" progId="ChemDraw.Document.6.0">
                  <p:embed/>
                  <p:pic>
                    <p:nvPicPr>
                      <p:cNvPr id="1877" name="Object 1876">
                        <a:extLst>
                          <a:ext uri="{FF2B5EF4-FFF2-40B4-BE49-F238E27FC236}">
                            <a16:creationId xmlns:a16="http://schemas.microsoft.com/office/drawing/2014/main" id="{01F5EDA2-E4CE-6F70-5BF3-537A570DD009}"/>
                          </a:ext>
                        </a:extLst>
                      </p:cNvPr>
                      <p:cNvPicPr/>
                      <p:nvPr/>
                    </p:nvPicPr>
                    <p:blipFill>
                      <a:blip r:embed="rId227"/>
                      <a:stretch>
                        <a:fillRect/>
                      </a:stretch>
                    </p:blipFill>
                    <p:spPr>
                      <a:xfrm>
                        <a:off x="6753096" y="1215209"/>
                        <a:ext cx="337124" cy="153878"/>
                      </a:xfrm>
                      <a:prstGeom prst="rect">
                        <a:avLst/>
                      </a:prstGeom>
                    </p:spPr>
                  </p:pic>
                </p:oleObj>
              </mc:Fallback>
            </mc:AlternateContent>
          </a:graphicData>
        </a:graphic>
      </p:graphicFrame>
      <p:sp>
        <p:nvSpPr>
          <p:cNvPr id="1967" name="TextBox 1966">
            <a:extLst>
              <a:ext uri="{FF2B5EF4-FFF2-40B4-BE49-F238E27FC236}">
                <a16:creationId xmlns:a16="http://schemas.microsoft.com/office/drawing/2014/main" id="{FD10075E-B0D0-C255-DBF6-292DADF56EFC}"/>
              </a:ext>
            </a:extLst>
          </p:cNvPr>
          <p:cNvSpPr txBox="1"/>
          <p:nvPr/>
        </p:nvSpPr>
        <p:spPr>
          <a:xfrm>
            <a:off x="6761160" y="1358574"/>
            <a:ext cx="408361" cy="142868"/>
          </a:xfrm>
          <a:prstGeom prst="rect">
            <a:avLst/>
          </a:prstGeom>
          <a:noFill/>
          <a:ln w="9525">
            <a:noFill/>
            <a:miter lim="800000"/>
            <a:headEnd/>
            <a:tailEnd/>
          </a:ln>
        </p:spPr>
        <p:txBody>
          <a:bodyPr wrap="square" lIns="95764" tIns="47883" rIns="95764" bIns="47883">
            <a:spAutoFit/>
          </a:bodyPr>
          <a:lstStyle>
            <a:defPPr>
              <a:defRPr lang="en-US"/>
            </a:defPPr>
            <a:lvl1pPr defTabSz="957263">
              <a:defRPr sz="300" baseline="0"/>
            </a:lvl1pPr>
          </a:lstStyle>
          <a:p>
            <a:r>
              <a:rPr lang="en-US" dirty="0" err="1"/>
              <a:t>Spidoxamat</a:t>
            </a:r>
            <a:endParaRPr lang="en-US" dirty="0"/>
          </a:p>
        </p:txBody>
      </p:sp>
      <p:sp>
        <p:nvSpPr>
          <p:cNvPr id="1968" name="AutoShape 735">
            <a:extLst>
              <a:ext uri="{FF2B5EF4-FFF2-40B4-BE49-F238E27FC236}">
                <a16:creationId xmlns:a16="http://schemas.microsoft.com/office/drawing/2014/main" id="{245F07FB-2801-148F-755A-D843C1054F05}"/>
              </a:ext>
            </a:extLst>
          </p:cNvPr>
          <p:cNvSpPr>
            <a:spLocks noChangeArrowheads="1"/>
          </p:cNvSpPr>
          <p:nvPr/>
        </p:nvSpPr>
        <p:spPr bwMode="auto">
          <a:xfrm>
            <a:off x="7482596" y="4786842"/>
            <a:ext cx="487363" cy="357188"/>
          </a:xfrm>
          <a:prstGeom prst="hexagon">
            <a:avLst>
              <a:gd name="adj" fmla="val 34111"/>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76" name="AutoShape 733">
            <a:extLst>
              <a:ext uri="{FF2B5EF4-FFF2-40B4-BE49-F238E27FC236}">
                <a16:creationId xmlns:a16="http://schemas.microsoft.com/office/drawing/2014/main" id="{819A6DE4-7DDE-C3A1-1B1C-7B7C889FE9AE}"/>
              </a:ext>
            </a:extLst>
          </p:cNvPr>
          <p:cNvSpPr>
            <a:spLocks noChangeArrowheads="1"/>
          </p:cNvSpPr>
          <p:nvPr/>
        </p:nvSpPr>
        <p:spPr bwMode="auto">
          <a:xfrm>
            <a:off x="7091908" y="5355586"/>
            <a:ext cx="482600" cy="357187"/>
          </a:xfrm>
          <a:prstGeom prst="hexagon">
            <a:avLst>
              <a:gd name="adj" fmla="val 33778"/>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77" name="Text Box 772">
            <a:extLst>
              <a:ext uri="{FF2B5EF4-FFF2-40B4-BE49-F238E27FC236}">
                <a16:creationId xmlns:a16="http://schemas.microsoft.com/office/drawing/2014/main" id="{BC135325-F40F-AAFD-E7D4-CC45BE2FA1C9}"/>
              </a:ext>
            </a:extLst>
          </p:cNvPr>
          <p:cNvSpPr txBox="1">
            <a:spLocks noChangeArrowheads="1"/>
          </p:cNvSpPr>
          <p:nvPr/>
        </p:nvSpPr>
        <p:spPr bwMode="auto">
          <a:xfrm>
            <a:off x="7183072" y="5585773"/>
            <a:ext cx="315913"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Dicofol</a:t>
            </a:r>
            <a:r>
              <a:rPr lang="en-US" sz="300" baseline="0" dirty="0"/>
              <a:t> </a:t>
            </a:r>
          </a:p>
        </p:txBody>
      </p:sp>
      <p:graphicFrame>
        <p:nvGraphicFramePr>
          <p:cNvPr id="1985" name="Object 1984">
            <a:extLst>
              <a:ext uri="{FF2B5EF4-FFF2-40B4-BE49-F238E27FC236}">
                <a16:creationId xmlns:a16="http://schemas.microsoft.com/office/drawing/2014/main" id="{00728C60-8638-B370-C29B-E044CCE362E7}"/>
              </a:ext>
            </a:extLst>
          </p:cNvPr>
          <p:cNvGraphicFramePr>
            <a:graphicFrameLocks noChangeAspect="1"/>
          </p:cNvGraphicFramePr>
          <p:nvPr>
            <p:extLst>
              <p:ext uri="{D42A27DB-BD31-4B8C-83A1-F6EECF244321}">
                <p14:modId xmlns:p14="http://schemas.microsoft.com/office/powerpoint/2010/main" val="3657187650"/>
              </p:ext>
            </p:extLst>
          </p:nvPr>
        </p:nvGraphicFramePr>
        <p:xfrm>
          <a:off x="7165247" y="5452527"/>
          <a:ext cx="333375" cy="153755"/>
        </p:xfrm>
        <a:graphic>
          <a:graphicData uri="http://schemas.openxmlformats.org/presentationml/2006/ole">
            <mc:AlternateContent xmlns:mc="http://schemas.openxmlformats.org/markup-compatibility/2006">
              <mc:Choice xmlns:v="urn:schemas-microsoft-com:vml" Requires="v">
                <p:oleObj r:id="rId228" imgW="2934720" imgH="1343880" progId="ChemDraw.Document.6.0">
                  <p:embed/>
                </p:oleObj>
              </mc:Choice>
              <mc:Fallback>
                <p:oleObj r:id="rId228" imgW="2934720" imgH="1343880" progId="ChemDraw.Document.6.0">
                  <p:embed/>
                  <p:pic>
                    <p:nvPicPr>
                      <p:cNvPr id="20" name="Object 19">
                        <a:extLst>
                          <a:ext uri="{FF2B5EF4-FFF2-40B4-BE49-F238E27FC236}">
                            <a16:creationId xmlns:a16="http://schemas.microsoft.com/office/drawing/2014/main" id="{89DABA97-E989-B49B-0274-F99970E3005D}"/>
                          </a:ext>
                        </a:extLst>
                      </p:cNvPr>
                      <p:cNvPicPr>
                        <a:picLocks noChangeAspect="1" noChangeArrowheads="1"/>
                      </p:cNvPicPr>
                      <p:nvPr/>
                    </p:nvPicPr>
                    <p:blipFill>
                      <a:blip r:embed="rId229">
                        <a:extLst>
                          <a:ext uri="{28A0092B-C50C-407E-A947-70E740481C1C}">
                            <a14:useLocalDpi xmlns:a14="http://schemas.microsoft.com/office/drawing/2010/main" val="0"/>
                          </a:ext>
                        </a:extLst>
                      </a:blip>
                      <a:srcRect/>
                      <a:stretch>
                        <a:fillRect/>
                      </a:stretch>
                    </p:blipFill>
                    <p:spPr bwMode="auto">
                      <a:xfrm>
                        <a:off x="7165247" y="5452527"/>
                        <a:ext cx="333375" cy="15375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96" name="AutoShape 734">
            <a:extLst>
              <a:ext uri="{FF2B5EF4-FFF2-40B4-BE49-F238E27FC236}">
                <a16:creationId xmlns:a16="http://schemas.microsoft.com/office/drawing/2014/main" id="{759CBB81-B6CE-92BB-C6AE-3697EBDA928F}"/>
              </a:ext>
            </a:extLst>
          </p:cNvPr>
          <p:cNvSpPr>
            <a:spLocks noChangeArrowheads="1"/>
          </p:cNvSpPr>
          <p:nvPr/>
        </p:nvSpPr>
        <p:spPr bwMode="auto">
          <a:xfrm>
            <a:off x="7092578" y="4974923"/>
            <a:ext cx="484188"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1997" name="Text Box 774">
            <a:extLst>
              <a:ext uri="{FF2B5EF4-FFF2-40B4-BE49-F238E27FC236}">
                <a16:creationId xmlns:a16="http://schemas.microsoft.com/office/drawing/2014/main" id="{1A751973-9F76-2FB5-F3AF-57D740CE7EBA}"/>
              </a:ext>
            </a:extLst>
          </p:cNvPr>
          <p:cNvSpPr txBox="1">
            <a:spLocks noChangeArrowheads="1"/>
          </p:cNvSpPr>
          <p:nvPr/>
        </p:nvSpPr>
        <p:spPr bwMode="auto">
          <a:xfrm>
            <a:off x="7532421" y="5029954"/>
            <a:ext cx="419100" cy="141287"/>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Benzoximate</a:t>
            </a:r>
            <a:r>
              <a:rPr lang="en-US" sz="300" baseline="0" dirty="0"/>
              <a:t> </a:t>
            </a:r>
          </a:p>
        </p:txBody>
      </p:sp>
      <p:graphicFrame>
        <p:nvGraphicFramePr>
          <p:cNvPr id="1998" name="Object 1997">
            <a:extLst>
              <a:ext uri="{FF2B5EF4-FFF2-40B4-BE49-F238E27FC236}">
                <a16:creationId xmlns:a16="http://schemas.microsoft.com/office/drawing/2014/main" id="{351D5C30-D2CD-1BFB-18E3-AE8DDEDEEFE6}"/>
              </a:ext>
            </a:extLst>
          </p:cNvPr>
          <p:cNvGraphicFramePr>
            <a:graphicFrameLocks noChangeAspect="1"/>
          </p:cNvGraphicFramePr>
          <p:nvPr>
            <p:extLst>
              <p:ext uri="{D42A27DB-BD31-4B8C-83A1-F6EECF244321}">
                <p14:modId xmlns:p14="http://schemas.microsoft.com/office/powerpoint/2010/main" val="4247919389"/>
              </p:ext>
            </p:extLst>
          </p:nvPr>
        </p:nvGraphicFramePr>
        <p:xfrm>
          <a:off x="7546218" y="4816599"/>
          <a:ext cx="369857" cy="239584"/>
        </p:xfrm>
        <a:graphic>
          <a:graphicData uri="http://schemas.openxmlformats.org/presentationml/2006/ole">
            <mc:AlternateContent xmlns:mc="http://schemas.openxmlformats.org/markup-compatibility/2006">
              <mc:Choice xmlns:v="urn:schemas-microsoft-com:vml" Requires="v">
                <p:oleObj r:id="rId230" imgW="3126600" imgH="2020320" progId="ChemDraw.Document.6.0">
                  <p:embed/>
                </p:oleObj>
              </mc:Choice>
              <mc:Fallback>
                <p:oleObj r:id="rId230" imgW="3126600" imgH="2020320" progId="ChemDraw.Document.6.0">
                  <p:embed/>
                  <p:pic>
                    <p:nvPicPr>
                      <p:cNvPr id="23" name="Object 22">
                        <a:extLst>
                          <a:ext uri="{FF2B5EF4-FFF2-40B4-BE49-F238E27FC236}">
                            <a16:creationId xmlns:a16="http://schemas.microsoft.com/office/drawing/2014/main" id="{864F2BFC-52C1-68F4-0B37-130EC32C19EE}"/>
                          </a:ext>
                        </a:extLst>
                      </p:cNvPr>
                      <p:cNvPicPr>
                        <a:picLocks noChangeAspect="1" noChangeArrowheads="1"/>
                      </p:cNvPicPr>
                      <p:nvPr/>
                    </p:nvPicPr>
                    <p:blipFill>
                      <a:blip r:embed="rId231">
                        <a:extLst>
                          <a:ext uri="{28A0092B-C50C-407E-A947-70E740481C1C}">
                            <a14:useLocalDpi xmlns:a14="http://schemas.microsoft.com/office/drawing/2010/main" val="0"/>
                          </a:ext>
                        </a:extLst>
                      </a:blip>
                      <a:srcRect/>
                      <a:stretch>
                        <a:fillRect/>
                      </a:stretch>
                    </p:blipFill>
                    <p:spPr bwMode="auto">
                      <a:xfrm>
                        <a:off x="7546218" y="4816599"/>
                        <a:ext cx="369857" cy="23958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99" name="AutoShape 735">
            <a:extLst>
              <a:ext uri="{FF2B5EF4-FFF2-40B4-BE49-F238E27FC236}">
                <a16:creationId xmlns:a16="http://schemas.microsoft.com/office/drawing/2014/main" id="{3294CBC4-3968-3576-037F-4B6396843269}"/>
              </a:ext>
            </a:extLst>
          </p:cNvPr>
          <p:cNvSpPr>
            <a:spLocks noChangeArrowheads="1"/>
          </p:cNvSpPr>
          <p:nvPr/>
        </p:nvSpPr>
        <p:spPr bwMode="auto">
          <a:xfrm>
            <a:off x="7480653" y="5166637"/>
            <a:ext cx="487363" cy="357188"/>
          </a:xfrm>
          <a:prstGeom prst="hexagon">
            <a:avLst>
              <a:gd name="adj" fmla="val 34111"/>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2000" name="Text Box 773">
            <a:extLst>
              <a:ext uri="{FF2B5EF4-FFF2-40B4-BE49-F238E27FC236}">
                <a16:creationId xmlns:a16="http://schemas.microsoft.com/office/drawing/2014/main" id="{EFE444D2-7532-F1E3-BB10-F2074FEE2BF8}"/>
              </a:ext>
            </a:extLst>
          </p:cNvPr>
          <p:cNvSpPr txBox="1">
            <a:spLocks noChangeArrowheads="1"/>
          </p:cNvSpPr>
          <p:nvPr/>
        </p:nvSpPr>
        <p:spPr bwMode="auto">
          <a:xfrm>
            <a:off x="7472716" y="5401587"/>
            <a:ext cx="496887" cy="141288"/>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a:t>Chinomethionat</a:t>
            </a:r>
            <a:r>
              <a:rPr lang="en-US" sz="300" baseline="0" dirty="0"/>
              <a:t> </a:t>
            </a:r>
          </a:p>
        </p:txBody>
      </p:sp>
      <p:graphicFrame>
        <p:nvGraphicFramePr>
          <p:cNvPr id="2001" name="Object 2000">
            <a:extLst>
              <a:ext uri="{FF2B5EF4-FFF2-40B4-BE49-F238E27FC236}">
                <a16:creationId xmlns:a16="http://schemas.microsoft.com/office/drawing/2014/main" id="{C5E10938-FDD3-206E-DED3-A5BC538BE7A7}"/>
              </a:ext>
            </a:extLst>
          </p:cNvPr>
          <p:cNvGraphicFramePr>
            <a:graphicFrameLocks noChangeAspect="1"/>
          </p:cNvGraphicFramePr>
          <p:nvPr>
            <p:extLst>
              <p:ext uri="{D42A27DB-BD31-4B8C-83A1-F6EECF244321}">
                <p14:modId xmlns:p14="http://schemas.microsoft.com/office/powerpoint/2010/main" val="439684984"/>
              </p:ext>
            </p:extLst>
          </p:nvPr>
        </p:nvGraphicFramePr>
        <p:xfrm>
          <a:off x="7535869" y="5271519"/>
          <a:ext cx="375334" cy="128587"/>
        </p:xfrm>
        <a:graphic>
          <a:graphicData uri="http://schemas.openxmlformats.org/presentationml/2006/ole">
            <mc:AlternateContent xmlns:mc="http://schemas.openxmlformats.org/markup-compatibility/2006">
              <mc:Choice xmlns:v="urn:schemas-microsoft-com:vml" Requires="v">
                <p:oleObj r:id="rId232" imgW="2733480" imgH="923400" progId="ChemDraw.Document.6.0">
                  <p:embed/>
                </p:oleObj>
              </mc:Choice>
              <mc:Fallback>
                <p:oleObj r:id="rId232" imgW="2733480" imgH="923400" progId="ChemDraw.Document.6.0">
                  <p:embed/>
                  <p:pic>
                    <p:nvPicPr>
                      <p:cNvPr id="27" name="Object 26">
                        <a:extLst>
                          <a:ext uri="{FF2B5EF4-FFF2-40B4-BE49-F238E27FC236}">
                            <a16:creationId xmlns:a16="http://schemas.microsoft.com/office/drawing/2014/main" id="{C60F50EB-BF0B-F5C5-621E-4D5183192E2C}"/>
                          </a:ext>
                        </a:extLst>
                      </p:cNvPr>
                      <p:cNvPicPr>
                        <a:picLocks noChangeAspect="1" noChangeArrowheads="1"/>
                      </p:cNvPicPr>
                      <p:nvPr/>
                    </p:nvPicPr>
                    <p:blipFill>
                      <a:blip r:embed="rId233">
                        <a:extLst>
                          <a:ext uri="{28A0092B-C50C-407E-A947-70E740481C1C}">
                            <a14:useLocalDpi xmlns:a14="http://schemas.microsoft.com/office/drawing/2010/main" val="0"/>
                          </a:ext>
                        </a:extLst>
                      </a:blip>
                      <a:srcRect/>
                      <a:stretch>
                        <a:fillRect/>
                      </a:stretch>
                    </p:blipFill>
                    <p:spPr bwMode="auto">
                      <a:xfrm>
                        <a:off x="7535869" y="5271519"/>
                        <a:ext cx="375334" cy="128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02" name="AutoShape 736">
            <a:extLst>
              <a:ext uri="{FF2B5EF4-FFF2-40B4-BE49-F238E27FC236}">
                <a16:creationId xmlns:a16="http://schemas.microsoft.com/office/drawing/2014/main" id="{5184906E-693D-98A0-0670-95DD44B5AF75}"/>
              </a:ext>
            </a:extLst>
          </p:cNvPr>
          <p:cNvSpPr>
            <a:spLocks noChangeArrowheads="1"/>
          </p:cNvSpPr>
          <p:nvPr/>
        </p:nvSpPr>
        <p:spPr bwMode="auto">
          <a:xfrm>
            <a:off x="6705277" y="5558317"/>
            <a:ext cx="482600" cy="357187"/>
          </a:xfrm>
          <a:prstGeom prst="hexagon">
            <a:avLst>
              <a:gd name="adj" fmla="val 33778"/>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2003" name="Text Box 771">
            <a:extLst>
              <a:ext uri="{FF2B5EF4-FFF2-40B4-BE49-F238E27FC236}">
                <a16:creationId xmlns:a16="http://schemas.microsoft.com/office/drawing/2014/main" id="{6C8A8431-340E-2B67-72AC-E0C4410B3511}"/>
              </a:ext>
            </a:extLst>
          </p:cNvPr>
          <p:cNvSpPr txBox="1">
            <a:spLocks noChangeArrowheads="1"/>
          </p:cNvSpPr>
          <p:nvPr/>
        </p:nvSpPr>
        <p:spPr bwMode="auto">
          <a:xfrm>
            <a:off x="6780321" y="5786607"/>
            <a:ext cx="342900" cy="14128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Pyridalyl</a:t>
            </a:r>
            <a:r>
              <a:rPr lang="en-US" sz="300" baseline="0" dirty="0"/>
              <a:t> </a:t>
            </a:r>
          </a:p>
        </p:txBody>
      </p:sp>
      <p:pic>
        <p:nvPicPr>
          <p:cNvPr id="2004" name="Picture 775">
            <a:extLst>
              <a:ext uri="{FF2B5EF4-FFF2-40B4-BE49-F238E27FC236}">
                <a16:creationId xmlns:a16="http://schemas.microsoft.com/office/drawing/2014/main" id="{6301F5BA-3289-346B-54E6-2E47C470A184}"/>
              </a:ext>
            </a:extLst>
          </p:cNvPr>
          <p:cNvPicPr>
            <a:picLocks noChangeAspect="1" noChangeArrowheads="1"/>
          </p:cNvPicPr>
          <p:nvPr/>
        </p:nvPicPr>
        <p:blipFill>
          <a:blip r:embed="rId234" cstate="print"/>
          <a:srcRect/>
          <a:stretch>
            <a:fillRect/>
          </a:stretch>
        </p:blipFill>
        <p:spPr bwMode="auto">
          <a:xfrm>
            <a:off x="6751746" y="5642145"/>
            <a:ext cx="415290" cy="99822"/>
          </a:xfrm>
          <a:prstGeom prst="rect">
            <a:avLst/>
          </a:prstGeom>
          <a:noFill/>
          <a:ln w="9525">
            <a:noFill/>
            <a:miter lim="800000"/>
            <a:headEnd/>
            <a:tailEnd/>
          </a:ln>
          <a:effectLst/>
        </p:spPr>
      </p:pic>
      <p:sp>
        <p:nvSpPr>
          <p:cNvPr id="2005" name="AutoShape 736">
            <a:extLst>
              <a:ext uri="{FF2B5EF4-FFF2-40B4-BE49-F238E27FC236}">
                <a16:creationId xmlns:a16="http://schemas.microsoft.com/office/drawing/2014/main" id="{E63187C7-D2B5-95C5-7E37-91D0732037CA}"/>
              </a:ext>
            </a:extLst>
          </p:cNvPr>
          <p:cNvSpPr>
            <a:spLocks noChangeArrowheads="1"/>
          </p:cNvSpPr>
          <p:nvPr/>
        </p:nvSpPr>
        <p:spPr bwMode="auto">
          <a:xfrm>
            <a:off x="7470738" y="5557876"/>
            <a:ext cx="482600" cy="357187"/>
          </a:xfrm>
          <a:prstGeom prst="hexagon">
            <a:avLst>
              <a:gd name="adj" fmla="val 33778"/>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2006" name="TextBox 872">
            <a:extLst>
              <a:ext uri="{FF2B5EF4-FFF2-40B4-BE49-F238E27FC236}">
                <a16:creationId xmlns:a16="http://schemas.microsoft.com/office/drawing/2014/main" id="{AAB5DB35-923F-5D5C-BA1B-F93D8AC7D069}"/>
              </a:ext>
            </a:extLst>
          </p:cNvPr>
          <p:cNvSpPr txBox="1">
            <a:spLocks noChangeArrowheads="1"/>
          </p:cNvSpPr>
          <p:nvPr/>
        </p:nvSpPr>
        <p:spPr bwMode="auto">
          <a:xfrm>
            <a:off x="7519345" y="5587986"/>
            <a:ext cx="396262" cy="291875"/>
          </a:xfrm>
          <a:prstGeom prst="rect">
            <a:avLst/>
          </a:prstGeom>
          <a:noFill/>
          <a:ln w="9525">
            <a:noFill/>
            <a:miter lim="800000"/>
            <a:headEnd/>
            <a:tailEnd/>
          </a:ln>
          <a:effectLst/>
        </p:spPr>
        <p:txBody>
          <a:bodyPr wrap="none">
            <a:spAutoFit/>
          </a:bodyPr>
          <a:lstStyle/>
          <a:p>
            <a:r>
              <a:rPr lang="en-GB" sz="390" baseline="0" dirty="0"/>
              <a:t>      S </a:t>
            </a:r>
          </a:p>
          <a:p>
            <a:endParaRPr lang="en-GB" sz="100" baseline="0" dirty="0"/>
          </a:p>
          <a:p>
            <a:pPr>
              <a:lnSpc>
                <a:spcPct val="110000"/>
              </a:lnSpc>
            </a:pPr>
            <a:r>
              <a:rPr lang="en-GB" sz="390" baseline="0" dirty="0"/>
              <a:t>    </a:t>
            </a:r>
            <a:r>
              <a:rPr lang="en-GB" sz="390" baseline="0" dirty="0" err="1"/>
              <a:t>CaS</a:t>
            </a:r>
            <a:r>
              <a:rPr lang="en-GB" sz="390" dirty="0" err="1"/>
              <a:t>X</a:t>
            </a:r>
            <a:endParaRPr lang="en-GB" sz="390" dirty="0"/>
          </a:p>
          <a:p>
            <a:pPr>
              <a:lnSpc>
                <a:spcPct val="110000"/>
              </a:lnSpc>
            </a:pPr>
            <a:endParaRPr lang="en-GB" sz="100" b="1" dirty="0"/>
          </a:p>
          <a:p>
            <a:pPr>
              <a:lnSpc>
                <a:spcPct val="110000"/>
              </a:lnSpc>
            </a:pPr>
            <a:r>
              <a:rPr lang="en-GB" sz="300" baseline="0" dirty="0"/>
              <a:t>(Lime </a:t>
            </a:r>
            <a:r>
              <a:rPr lang="en-GB" sz="300" baseline="0" dirty="0" err="1"/>
              <a:t>sulfur</a:t>
            </a:r>
            <a:r>
              <a:rPr lang="en-GB" sz="300" baseline="0" dirty="0"/>
              <a:t>)</a:t>
            </a:r>
          </a:p>
        </p:txBody>
      </p:sp>
      <p:sp>
        <p:nvSpPr>
          <p:cNvPr id="2007" name="Text Box 772">
            <a:extLst>
              <a:ext uri="{FF2B5EF4-FFF2-40B4-BE49-F238E27FC236}">
                <a16:creationId xmlns:a16="http://schemas.microsoft.com/office/drawing/2014/main" id="{9AE30F66-E1F4-5075-5184-0E0FED91FD3F}"/>
              </a:ext>
            </a:extLst>
          </p:cNvPr>
          <p:cNvSpPr txBox="1">
            <a:spLocks noChangeArrowheads="1"/>
          </p:cNvSpPr>
          <p:nvPr/>
        </p:nvSpPr>
        <p:spPr bwMode="auto">
          <a:xfrm>
            <a:off x="7565793" y="5782686"/>
            <a:ext cx="323242" cy="14286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err="1"/>
              <a:t>Sulfurs</a:t>
            </a:r>
            <a:r>
              <a:rPr lang="en-US" sz="300" baseline="0" dirty="0"/>
              <a:t> </a:t>
            </a:r>
          </a:p>
        </p:txBody>
      </p:sp>
      <p:sp>
        <p:nvSpPr>
          <p:cNvPr id="2008" name="AutoShape 736">
            <a:extLst>
              <a:ext uri="{FF2B5EF4-FFF2-40B4-BE49-F238E27FC236}">
                <a16:creationId xmlns:a16="http://schemas.microsoft.com/office/drawing/2014/main" id="{27D22F10-E790-B56A-5FF5-564F452A8CED}"/>
              </a:ext>
            </a:extLst>
          </p:cNvPr>
          <p:cNvSpPr>
            <a:spLocks noChangeArrowheads="1"/>
          </p:cNvSpPr>
          <p:nvPr/>
        </p:nvSpPr>
        <p:spPr bwMode="auto">
          <a:xfrm>
            <a:off x="7857950" y="5365041"/>
            <a:ext cx="482600" cy="357187"/>
          </a:xfrm>
          <a:prstGeom prst="hexagon">
            <a:avLst>
              <a:gd name="adj" fmla="val 33778"/>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2009" name="Text Box 772">
            <a:extLst>
              <a:ext uri="{FF2B5EF4-FFF2-40B4-BE49-F238E27FC236}">
                <a16:creationId xmlns:a16="http://schemas.microsoft.com/office/drawing/2014/main" id="{C704B41A-D308-1CCC-58B5-9BD6F3B6BB48}"/>
              </a:ext>
            </a:extLst>
          </p:cNvPr>
          <p:cNvSpPr txBox="1">
            <a:spLocks noChangeArrowheads="1"/>
          </p:cNvSpPr>
          <p:nvPr/>
        </p:nvSpPr>
        <p:spPr bwMode="auto">
          <a:xfrm>
            <a:off x="7914187" y="5595208"/>
            <a:ext cx="368126" cy="142868"/>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Mancozeb</a:t>
            </a:r>
            <a:endParaRPr lang="en-US" sz="300" baseline="0" dirty="0"/>
          </a:p>
        </p:txBody>
      </p:sp>
      <p:graphicFrame>
        <p:nvGraphicFramePr>
          <p:cNvPr id="2010" name="Object 2009">
            <a:extLst>
              <a:ext uri="{FF2B5EF4-FFF2-40B4-BE49-F238E27FC236}">
                <a16:creationId xmlns:a16="http://schemas.microsoft.com/office/drawing/2014/main" id="{1FC5284B-DDF6-D1F9-1D2F-36279315EB7B}"/>
              </a:ext>
            </a:extLst>
          </p:cNvPr>
          <p:cNvGraphicFramePr>
            <a:graphicFrameLocks noChangeAspect="1"/>
          </p:cNvGraphicFramePr>
          <p:nvPr>
            <p:extLst>
              <p:ext uri="{D42A27DB-BD31-4B8C-83A1-F6EECF244321}">
                <p14:modId xmlns:p14="http://schemas.microsoft.com/office/powerpoint/2010/main" val="4014890174"/>
              </p:ext>
            </p:extLst>
          </p:nvPr>
        </p:nvGraphicFramePr>
        <p:xfrm>
          <a:off x="7941752" y="5440620"/>
          <a:ext cx="330612" cy="196893"/>
        </p:xfrm>
        <a:graphic>
          <a:graphicData uri="http://schemas.openxmlformats.org/presentationml/2006/ole">
            <mc:AlternateContent xmlns:mc="http://schemas.openxmlformats.org/markup-compatibility/2006">
              <mc:Choice xmlns:v="urn:schemas-microsoft-com:vml" Requires="v">
                <p:oleObj name="CS ChemDraw Drawing" r:id="rId235" imgW="3988070" imgH="2375499" progId="ChemDraw.Document.6.0">
                  <p:embed/>
                </p:oleObj>
              </mc:Choice>
              <mc:Fallback>
                <p:oleObj name="CS ChemDraw Drawing" r:id="rId235" imgW="3988070" imgH="2375499" progId="ChemDraw.Document.6.0">
                  <p:embed/>
                  <p:pic>
                    <p:nvPicPr>
                      <p:cNvPr id="48" name="Object 47">
                        <a:extLst>
                          <a:ext uri="{FF2B5EF4-FFF2-40B4-BE49-F238E27FC236}">
                            <a16:creationId xmlns:a16="http://schemas.microsoft.com/office/drawing/2014/main" id="{FD3966EE-09C0-0D42-2E7E-A528072A9497}"/>
                          </a:ext>
                        </a:extLst>
                      </p:cNvPr>
                      <p:cNvPicPr/>
                      <p:nvPr/>
                    </p:nvPicPr>
                    <p:blipFill>
                      <a:blip r:embed="rId236"/>
                      <a:stretch>
                        <a:fillRect/>
                      </a:stretch>
                    </p:blipFill>
                    <p:spPr>
                      <a:xfrm>
                        <a:off x="7941752" y="5440620"/>
                        <a:ext cx="330612" cy="196893"/>
                      </a:xfrm>
                      <a:prstGeom prst="rect">
                        <a:avLst/>
                      </a:prstGeom>
                    </p:spPr>
                  </p:pic>
                </p:oleObj>
              </mc:Fallback>
            </mc:AlternateContent>
          </a:graphicData>
        </a:graphic>
      </p:graphicFrame>
      <p:sp>
        <p:nvSpPr>
          <p:cNvPr id="2011" name="AutoShape 668">
            <a:extLst>
              <a:ext uri="{FF2B5EF4-FFF2-40B4-BE49-F238E27FC236}">
                <a16:creationId xmlns:a16="http://schemas.microsoft.com/office/drawing/2014/main" id="{1BF8C5BC-A14C-4533-8C64-74AF8BBC7D68}"/>
              </a:ext>
            </a:extLst>
          </p:cNvPr>
          <p:cNvSpPr>
            <a:spLocks noChangeArrowheads="1"/>
          </p:cNvSpPr>
          <p:nvPr/>
        </p:nvSpPr>
        <p:spPr bwMode="auto">
          <a:xfrm>
            <a:off x="6695794" y="4784759"/>
            <a:ext cx="487363" cy="358775"/>
          </a:xfrm>
          <a:prstGeom prst="hexagon">
            <a:avLst>
              <a:gd name="adj" fmla="val 3396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2012" name="Text Box 809">
            <a:extLst>
              <a:ext uri="{FF2B5EF4-FFF2-40B4-BE49-F238E27FC236}">
                <a16:creationId xmlns:a16="http://schemas.microsoft.com/office/drawing/2014/main" id="{B828AFAD-DF8F-F8F4-830A-27532390115A}"/>
              </a:ext>
            </a:extLst>
          </p:cNvPr>
          <p:cNvSpPr txBox="1">
            <a:spLocks noChangeArrowheads="1"/>
          </p:cNvSpPr>
          <p:nvPr/>
        </p:nvSpPr>
        <p:spPr bwMode="auto">
          <a:xfrm>
            <a:off x="6738301" y="5036489"/>
            <a:ext cx="407987" cy="142875"/>
          </a:xfrm>
          <a:prstGeom prst="rect">
            <a:avLst/>
          </a:prstGeom>
          <a:noFill/>
          <a:ln w="9525">
            <a:noFill/>
            <a:miter lim="800000"/>
            <a:headEnd/>
            <a:tailEnd/>
          </a:ln>
          <a:effectLst/>
        </p:spPr>
        <p:txBody>
          <a:bodyPr wrap="none" lIns="95764" tIns="47883" rIns="95764" bIns="47883">
            <a:spAutoFit/>
          </a:bodyPr>
          <a:lstStyle/>
          <a:p>
            <a:pPr defTabSz="957263"/>
            <a:r>
              <a:rPr lang="en-GB" sz="300" baseline="0" dirty="0"/>
              <a:t>Azadirachtin</a:t>
            </a:r>
            <a:r>
              <a:rPr lang="en-US" sz="300" baseline="0" dirty="0"/>
              <a:t> </a:t>
            </a:r>
          </a:p>
        </p:txBody>
      </p:sp>
      <p:graphicFrame>
        <p:nvGraphicFramePr>
          <p:cNvPr id="2013" name="Object 2012">
            <a:extLst>
              <a:ext uri="{FF2B5EF4-FFF2-40B4-BE49-F238E27FC236}">
                <a16:creationId xmlns:a16="http://schemas.microsoft.com/office/drawing/2014/main" id="{9F26DFA8-EA84-9395-F56F-A0B54DD58F4F}"/>
              </a:ext>
            </a:extLst>
          </p:cNvPr>
          <p:cNvGraphicFramePr>
            <a:graphicFrameLocks noChangeAspect="1"/>
          </p:cNvGraphicFramePr>
          <p:nvPr>
            <p:extLst>
              <p:ext uri="{D42A27DB-BD31-4B8C-83A1-F6EECF244321}">
                <p14:modId xmlns:p14="http://schemas.microsoft.com/office/powerpoint/2010/main" val="2237682592"/>
              </p:ext>
            </p:extLst>
          </p:nvPr>
        </p:nvGraphicFramePr>
        <p:xfrm>
          <a:off x="6758025" y="4837960"/>
          <a:ext cx="378273" cy="236243"/>
        </p:xfrm>
        <a:graphic>
          <a:graphicData uri="http://schemas.openxmlformats.org/presentationml/2006/ole">
            <mc:AlternateContent xmlns:mc="http://schemas.openxmlformats.org/markup-compatibility/2006">
              <mc:Choice xmlns:v="urn:schemas-microsoft-com:vml" Requires="v">
                <p:oleObj name="CS ChemDraw Drawing" r:id="rId237" imgW="4219852" imgH="2634582" progId="ChemDraw.Document.6.0">
                  <p:embed/>
                </p:oleObj>
              </mc:Choice>
              <mc:Fallback>
                <p:oleObj name="CS ChemDraw Drawing" r:id="rId237" imgW="4219852" imgH="2634582" progId="ChemDraw.Document.6.0">
                  <p:embed/>
                  <p:pic>
                    <p:nvPicPr>
                      <p:cNvPr id="51" name="Object 50">
                        <a:extLst>
                          <a:ext uri="{FF2B5EF4-FFF2-40B4-BE49-F238E27FC236}">
                            <a16:creationId xmlns:a16="http://schemas.microsoft.com/office/drawing/2014/main" id="{D4DC9DCB-89C0-19AF-CD48-8E60F88AA1F1}"/>
                          </a:ext>
                        </a:extLst>
                      </p:cNvPr>
                      <p:cNvPicPr/>
                      <p:nvPr/>
                    </p:nvPicPr>
                    <p:blipFill>
                      <a:blip r:embed="rId238"/>
                      <a:stretch>
                        <a:fillRect/>
                      </a:stretch>
                    </p:blipFill>
                    <p:spPr>
                      <a:xfrm>
                        <a:off x="6758025" y="4837960"/>
                        <a:ext cx="378273" cy="236243"/>
                      </a:xfrm>
                      <a:prstGeom prst="rect">
                        <a:avLst/>
                      </a:prstGeom>
                    </p:spPr>
                  </p:pic>
                </p:oleObj>
              </mc:Fallback>
            </mc:AlternateContent>
          </a:graphicData>
        </a:graphic>
      </p:graphicFrame>
      <p:sp>
        <p:nvSpPr>
          <p:cNvPr id="2014" name="Text Box 773">
            <a:extLst>
              <a:ext uri="{FF2B5EF4-FFF2-40B4-BE49-F238E27FC236}">
                <a16:creationId xmlns:a16="http://schemas.microsoft.com/office/drawing/2014/main" id="{03887C7D-2E17-0997-4A7A-DC6AB7798F82}"/>
              </a:ext>
            </a:extLst>
          </p:cNvPr>
          <p:cNvSpPr txBox="1">
            <a:spLocks noChangeArrowheads="1"/>
          </p:cNvSpPr>
          <p:nvPr/>
        </p:nvSpPr>
        <p:spPr bwMode="auto">
          <a:xfrm>
            <a:off x="7092775" y="4971012"/>
            <a:ext cx="496887" cy="142868"/>
          </a:xfrm>
          <a:prstGeom prst="rect">
            <a:avLst/>
          </a:prstGeom>
          <a:noFill/>
          <a:ln w="9525">
            <a:noFill/>
            <a:miter lim="800000"/>
            <a:headEnd/>
            <a:tailEnd/>
          </a:ln>
          <a:effectLst/>
        </p:spPr>
        <p:txBody>
          <a:bodyPr lIns="95764" tIns="47883" rIns="95764" bIns="47883">
            <a:spAutoFit/>
          </a:bodyPr>
          <a:lstStyle/>
          <a:p>
            <a:pPr algn="ctr" defTabSz="957263"/>
            <a:r>
              <a:rPr lang="en-GB" sz="300" baseline="0" dirty="0" err="1"/>
              <a:t>Bromopropylate</a:t>
            </a:r>
            <a:r>
              <a:rPr lang="en-US" sz="300" baseline="0" dirty="0"/>
              <a:t> </a:t>
            </a:r>
          </a:p>
        </p:txBody>
      </p:sp>
      <p:graphicFrame>
        <p:nvGraphicFramePr>
          <p:cNvPr id="2015" name="Object 2014">
            <a:extLst>
              <a:ext uri="{FF2B5EF4-FFF2-40B4-BE49-F238E27FC236}">
                <a16:creationId xmlns:a16="http://schemas.microsoft.com/office/drawing/2014/main" id="{A667ADF7-3A48-63B5-2F16-AF8D2BE6DCE5}"/>
              </a:ext>
            </a:extLst>
          </p:cNvPr>
          <p:cNvGraphicFramePr>
            <a:graphicFrameLocks noChangeAspect="1"/>
          </p:cNvGraphicFramePr>
          <p:nvPr>
            <p:extLst>
              <p:ext uri="{D42A27DB-BD31-4B8C-83A1-F6EECF244321}">
                <p14:modId xmlns:p14="http://schemas.microsoft.com/office/powerpoint/2010/main" val="1550480725"/>
              </p:ext>
            </p:extLst>
          </p:nvPr>
        </p:nvGraphicFramePr>
        <p:xfrm>
          <a:off x="7158019" y="5103764"/>
          <a:ext cx="367131" cy="216015"/>
        </p:xfrm>
        <a:graphic>
          <a:graphicData uri="http://schemas.openxmlformats.org/presentationml/2006/ole">
            <mc:AlternateContent xmlns:mc="http://schemas.openxmlformats.org/markup-compatibility/2006">
              <mc:Choice xmlns:v="urn:schemas-microsoft-com:vml" Requires="v">
                <p:oleObj name="CS ChemDraw Drawing" r:id="rId239" imgW="3033863" imgH="1785780" progId="ChemDraw.Document.6.0">
                  <p:embed/>
                </p:oleObj>
              </mc:Choice>
              <mc:Fallback>
                <p:oleObj name="CS ChemDraw Drawing" r:id="rId239" imgW="3033863" imgH="1785780" progId="ChemDraw.Document.6.0">
                  <p:embed/>
                  <p:pic>
                    <p:nvPicPr>
                      <p:cNvPr id="54" name="Object 53">
                        <a:extLst>
                          <a:ext uri="{FF2B5EF4-FFF2-40B4-BE49-F238E27FC236}">
                            <a16:creationId xmlns:a16="http://schemas.microsoft.com/office/drawing/2014/main" id="{2715DC9D-555F-C058-78FE-9021EE046E33}"/>
                          </a:ext>
                        </a:extLst>
                      </p:cNvPr>
                      <p:cNvPicPr>
                        <a:picLocks noChangeAspect="1" noChangeArrowheads="1"/>
                      </p:cNvPicPr>
                      <p:nvPr/>
                    </p:nvPicPr>
                    <p:blipFill>
                      <a:blip r:embed="rId240">
                        <a:extLst>
                          <a:ext uri="{28A0092B-C50C-407E-A947-70E740481C1C}">
                            <a14:useLocalDpi xmlns:a14="http://schemas.microsoft.com/office/drawing/2010/main" val="0"/>
                          </a:ext>
                        </a:extLst>
                      </a:blip>
                      <a:srcRect/>
                      <a:stretch>
                        <a:fillRect/>
                      </a:stretch>
                    </p:blipFill>
                    <p:spPr bwMode="auto">
                      <a:xfrm>
                        <a:off x="7158019" y="5103764"/>
                        <a:ext cx="367131" cy="2160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17" name="AutoShape 734">
            <a:extLst>
              <a:ext uri="{FF2B5EF4-FFF2-40B4-BE49-F238E27FC236}">
                <a16:creationId xmlns:a16="http://schemas.microsoft.com/office/drawing/2014/main" id="{DEE39962-6E9B-D20C-CA81-3728951BBD2D}"/>
              </a:ext>
            </a:extLst>
          </p:cNvPr>
          <p:cNvSpPr>
            <a:spLocks noChangeArrowheads="1"/>
          </p:cNvSpPr>
          <p:nvPr/>
        </p:nvSpPr>
        <p:spPr bwMode="auto">
          <a:xfrm>
            <a:off x="6707187" y="5171863"/>
            <a:ext cx="484188" cy="357187"/>
          </a:xfrm>
          <a:prstGeom prst="hexagon">
            <a:avLst>
              <a:gd name="adj" fmla="val 33889"/>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2018" name="Object 2">
            <a:extLst>
              <a:ext uri="{FF2B5EF4-FFF2-40B4-BE49-F238E27FC236}">
                <a16:creationId xmlns:a16="http://schemas.microsoft.com/office/drawing/2014/main" id="{7417CDF6-3714-9EEA-EC01-95311E3B218F}"/>
              </a:ext>
            </a:extLst>
          </p:cNvPr>
          <p:cNvGraphicFramePr>
            <a:graphicFrameLocks noChangeAspect="1"/>
          </p:cNvGraphicFramePr>
          <p:nvPr>
            <p:extLst>
              <p:ext uri="{D42A27DB-BD31-4B8C-83A1-F6EECF244321}">
                <p14:modId xmlns:p14="http://schemas.microsoft.com/office/powerpoint/2010/main" val="2753892306"/>
              </p:ext>
            </p:extLst>
          </p:nvPr>
        </p:nvGraphicFramePr>
        <p:xfrm>
          <a:off x="6751144" y="5216174"/>
          <a:ext cx="335945" cy="229604"/>
        </p:xfrm>
        <a:graphic>
          <a:graphicData uri="http://schemas.openxmlformats.org/presentationml/2006/ole">
            <mc:AlternateContent xmlns:mc="http://schemas.openxmlformats.org/markup-compatibility/2006">
              <mc:Choice xmlns:v="urn:schemas-microsoft-com:vml" Requires="v">
                <p:oleObj name="CS ChemDraw Drawing" r:id="rId241" imgW="2994442" imgH="2046950" progId="ChemDraw.Document.6.0">
                  <p:embed/>
                </p:oleObj>
              </mc:Choice>
              <mc:Fallback>
                <p:oleObj name="CS ChemDraw Drawing" r:id="rId241" imgW="2994442" imgH="2046950" progId="ChemDraw.Document.6.0">
                  <p:embed/>
                  <p:pic>
                    <p:nvPicPr>
                      <p:cNvPr id="62" name="Object 2">
                        <a:extLst>
                          <a:ext uri="{FF2B5EF4-FFF2-40B4-BE49-F238E27FC236}">
                            <a16:creationId xmlns:a16="http://schemas.microsoft.com/office/drawing/2014/main" id="{97880814-1569-FB2F-80C2-893832DFEAB8}"/>
                          </a:ext>
                        </a:extLst>
                      </p:cNvPr>
                      <p:cNvPicPr>
                        <a:picLocks noChangeAspect="1" noChangeArrowheads="1"/>
                      </p:cNvPicPr>
                      <p:nvPr/>
                    </p:nvPicPr>
                    <p:blipFill>
                      <a:blip r:embed="rId242"/>
                      <a:srcRect/>
                      <a:stretch>
                        <a:fillRect/>
                      </a:stretch>
                    </p:blipFill>
                    <p:spPr bwMode="auto">
                      <a:xfrm>
                        <a:off x="6751144" y="5216174"/>
                        <a:ext cx="335945" cy="229604"/>
                      </a:xfrm>
                      <a:prstGeom prst="rect">
                        <a:avLst/>
                      </a:prstGeom>
                      <a:noFill/>
                      <a:ln>
                        <a:noFill/>
                      </a:ln>
                      <a:effectLst/>
                    </p:spPr>
                  </p:pic>
                </p:oleObj>
              </mc:Fallback>
            </mc:AlternateContent>
          </a:graphicData>
        </a:graphic>
      </p:graphicFrame>
      <p:sp>
        <p:nvSpPr>
          <p:cNvPr id="2019" name="TextBox 2018">
            <a:extLst>
              <a:ext uri="{FF2B5EF4-FFF2-40B4-BE49-F238E27FC236}">
                <a16:creationId xmlns:a16="http://schemas.microsoft.com/office/drawing/2014/main" id="{603BAFB0-DD3E-01ED-31FC-544F79012967}"/>
              </a:ext>
            </a:extLst>
          </p:cNvPr>
          <p:cNvSpPr txBox="1"/>
          <p:nvPr/>
        </p:nvSpPr>
        <p:spPr>
          <a:xfrm>
            <a:off x="6735346" y="5402229"/>
            <a:ext cx="445956" cy="138499"/>
          </a:xfrm>
          <a:prstGeom prst="rect">
            <a:avLst/>
          </a:prstGeom>
          <a:noFill/>
        </p:spPr>
        <p:txBody>
          <a:bodyPr wrap="none" rtlCol="0">
            <a:spAutoFit/>
          </a:bodyPr>
          <a:lstStyle/>
          <a:p>
            <a:r>
              <a:rPr lang="en-US" sz="300" baseline="0" dirty="0"/>
              <a:t>Benzpyrimoxan</a:t>
            </a:r>
          </a:p>
        </p:txBody>
      </p:sp>
      <p:sp>
        <p:nvSpPr>
          <p:cNvPr id="6" name="TextBox 5">
            <a:extLst>
              <a:ext uri="{FF2B5EF4-FFF2-40B4-BE49-F238E27FC236}">
                <a16:creationId xmlns:a16="http://schemas.microsoft.com/office/drawing/2014/main" id="{348776A3-32D7-01D2-90E2-15A919274925}"/>
              </a:ext>
            </a:extLst>
          </p:cNvPr>
          <p:cNvSpPr txBox="1"/>
          <p:nvPr/>
        </p:nvSpPr>
        <p:spPr>
          <a:xfrm>
            <a:off x="9052658" y="5221626"/>
            <a:ext cx="696024" cy="230832"/>
          </a:xfrm>
          <a:prstGeom prst="rect">
            <a:avLst/>
          </a:prstGeom>
          <a:noFill/>
          <a:effectLst/>
        </p:spPr>
        <p:txBody>
          <a:bodyPr wrap="none" rtlCol="0">
            <a:spAutoFit/>
          </a:bodyPr>
          <a:lstStyle/>
          <a:p>
            <a:pPr algn="ctr"/>
            <a:r>
              <a:rPr lang="en-GB" sz="300" baseline="0" dirty="0"/>
              <a:t>Diatomaceous earth</a:t>
            </a:r>
          </a:p>
          <a:p>
            <a:pPr algn="ctr"/>
            <a:r>
              <a:rPr lang="en-GB" sz="300" baseline="0" dirty="0"/>
              <a:t>Mineral oil</a:t>
            </a:r>
          </a:p>
          <a:p>
            <a:pPr algn="ctr"/>
            <a:r>
              <a:rPr lang="en-GB" sz="300" baseline="0" dirty="0"/>
              <a:t>Polydimethylsiloxane (PDMS) </a:t>
            </a:r>
          </a:p>
        </p:txBody>
      </p:sp>
      <p:pic>
        <p:nvPicPr>
          <p:cNvPr id="9" name="Picture 8">
            <a:extLst>
              <a:ext uri="{FF2B5EF4-FFF2-40B4-BE49-F238E27FC236}">
                <a16:creationId xmlns:a16="http://schemas.microsoft.com/office/drawing/2014/main" id="{3D58FC6C-E438-90DD-FF2D-C691CF2358D1}"/>
              </a:ext>
            </a:extLst>
          </p:cNvPr>
          <p:cNvPicPr>
            <a:picLocks noChangeAspect="1"/>
          </p:cNvPicPr>
          <p:nvPr/>
        </p:nvPicPr>
        <p:blipFill>
          <a:blip r:embed="rId243"/>
          <a:stretch>
            <a:fillRect/>
          </a:stretch>
        </p:blipFill>
        <p:spPr>
          <a:xfrm>
            <a:off x="8838882" y="461707"/>
            <a:ext cx="438942" cy="189901"/>
          </a:xfrm>
          <a:prstGeom prst="rect">
            <a:avLst/>
          </a:prstGeom>
        </p:spPr>
      </p:pic>
      <p:graphicFrame>
        <p:nvGraphicFramePr>
          <p:cNvPr id="13" name="Object 12">
            <a:extLst>
              <a:ext uri="{FF2B5EF4-FFF2-40B4-BE49-F238E27FC236}">
                <a16:creationId xmlns:a16="http://schemas.microsoft.com/office/drawing/2014/main" id="{7741D063-5801-C477-E644-EA8510044770}"/>
              </a:ext>
            </a:extLst>
          </p:cNvPr>
          <p:cNvGraphicFramePr>
            <a:graphicFrameLocks noChangeAspect="1"/>
          </p:cNvGraphicFramePr>
          <p:nvPr>
            <p:extLst>
              <p:ext uri="{D42A27DB-BD31-4B8C-83A1-F6EECF244321}">
                <p14:modId xmlns:p14="http://schemas.microsoft.com/office/powerpoint/2010/main" val="1760974682"/>
              </p:ext>
            </p:extLst>
          </p:nvPr>
        </p:nvGraphicFramePr>
        <p:xfrm>
          <a:off x="6700635" y="3307958"/>
          <a:ext cx="421305" cy="156363"/>
        </p:xfrm>
        <a:graphic>
          <a:graphicData uri="http://schemas.openxmlformats.org/presentationml/2006/ole">
            <mc:AlternateContent xmlns:mc="http://schemas.openxmlformats.org/markup-compatibility/2006">
              <mc:Choice xmlns:v="urn:schemas-microsoft-com:vml" Requires="v">
                <p:oleObj name="CS ChemDraw Drawing" r:id="rId244" imgW="4675221" imgH="1735527" progId="ChemDraw.Document.6.0">
                  <p:embed/>
                </p:oleObj>
              </mc:Choice>
              <mc:Fallback>
                <p:oleObj name="CS ChemDraw Drawing" r:id="rId244" imgW="4675221" imgH="1735527" progId="ChemDraw.Document.6.0">
                  <p:embed/>
                  <p:pic>
                    <p:nvPicPr>
                      <p:cNvPr id="561" name="Object 560">
                        <a:extLst>
                          <a:ext uri="{FF2B5EF4-FFF2-40B4-BE49-F238E27FC236}">
                            <a16:creationId xmlns:a16="http://schemas.microsoft.com/office/drawing/2014/main" id="{BE4EFFCD-C5CB-9D4F-825C-34688E69FFAB}"/>
                          </a:ext>
                        </a:extLst>
                      </p:cNvPr>
                      <p:cNvPicPr/>
                      <p:nvPr/>
                    </p:nvPicPr>
                    <p:blipFill>
                      <a:blip r:embed="rId245"/>
                      <a:stretch>
                        <a:fillRect/>
                      </a:stretch>
                    </p:blipFill>
                    <p:spPr>
                      <a:xfrm>
                        <a:off x="6700635" y="3307958"/>
                        <a:ext cx="421305" cy="156363"/>
                      </a:xfrm>
                      <a:prstGeom prst="rect">
                        <a:avLst/>
                      </a:prstGeom>
                    </p:spPr>
                  </p:pic>
                </p:oleObj>
              </mc:Fallback>
            </mc:AlternateContent>
          </a:graphicData>
        </a:graphic>
      </p:graphicFrame>
      <p:sp>
        <p:nvSpPr>
          <p:cNvPr id="20" name="AutoShape 380">
            <a:extLst>
              <a:ext uri="{FF2B5EF4-FFF2-40B4-BE49-F238E27FC236}">
                <a16:creationId xmlns:a16="http://schemas.microsoft.com/office/drawing/2014/main" id="{0A84F674-051D-C1AA-BA78-DFD67185F32B}"/>
              </a:ext>
            </a:extLst>
          </p:cNvPr>
          <p:cNvSpPr>
            <a:spLocks noChangeArrowheads="1"/>
          </p:cNvSpPr>
          <p:nvPr/>
        </p:nvSpPr>
        <p:spPr bwMode="auto">
          <a:xfrm>
            <a:off x="7042030" y="3070225"/>
            <a:ext cx="466845" cy="311006"/>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21" name="AutoShape 380">
            <a:extLst>
              <a:ext uri="{FF2B5EF4-FFF2-40B4-BE49-F238E27FC236}">
                <a16:creationId xmlns:a16="http://schemas.microsoft.com/office/drawing/2014/main" id="{287C408D-A9DC-AA1A-9BD5-E0F120B1588F}"/>
              </a:ext>
            </a:extLst>
          </p:cNvPr>
          <p:cNvSpPr>
            <a:spLocks noChangeArrowheads="1"/>
          </p:cNvSpPr>
          <p:nvPr/>
        </p:nvSpPr>
        <p:spPr bwMode="auto">
          <a:xfrm>
            <a:off x="7402361" y="3223275"/>
            <a:ext cx="476784" cy="328612"/>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sp>
        <p:nvSpPr>
          <p:cNvPr id="22" name="AutoShape 380">
            <a:extLst>
              <a:ext uri="{FF2B5EF4-FFF2-40B4-BE49-F238E27FC236}">
                <a16:creationId xmlns:a16="http://schemas.microsoft.com/office/drawing/2014/main" id="{F25724F1-31D1-0746-EE4B-151CCC0AE4DC}"/>
              </a:ext>
            </a:extLst>
          </p:cNvPr>
          <p:cNvSpPr>
            <a:spLocks noChangeArrowheads="1"/>
          </p:cNvSpPr>
          <p:nvPr/>
        </p:nvSpPr>
        <p:spPr bwMode="auto">
          <a:xfrm>
            <a:off x="7035026" y="3383260"/>
            <a:ext cx="476784" cy="328612"/>
          </a:xfrm>
          <a:prstGeom prst="hexagon">
            <a:avLst>
              <a:gd name="adj" fmla="val 34000"/>
              <a:gd name="vf" fmla="val 115470"/>
            </a:avLst>
          </a:prstGeom>
          <a:solidFill>
            <a:srgbClr val="FFFFB6"/>
          </a:solidFill>
          <a:ln w="6350">
            <a:solidFill>
              <a:schemeClr val="tx1"/>
            </a:solidFill>
            <a:miter lim="800000"/>
            <a:headEnd/>
            <a:tailEnd/>
          </a:ln>
          <a:effectLst/>
        </p:spPr>
        <p:txBody>
          <a:bodyPr wrap="none" anchor="ctr"/>
          <a:lstStyle/>
          <a:p>
            <a:endParaRPr lang="en-GB" dirty="0"/>
          </a:p>
        </p:txBody>
      </p:sp>
      <p:graphicFrame>
        <p:nvGraphicFramePr>
          <p:cNvPr id="23" name="Object 22">
            <a:extLst>
              <a:ext uri="{FF2B5EF4-FFF2-40B4-BE49-F238E27FC236}">
                <a16:creationId xmlns:a16="http://schemas.microsoft.com/office/drawing/2014/main" id="{149601BA-305E-458F-3197-4B292D7291CC}"/>
              </a:ext>
            </a:extLst>
          </p:cNvPr>
          <p:cNvGraphicFramePr>
            <a:graphicFrameLocks noChangeAspect="1"/>
          </p:cNvGraphicFramePr>
          <p:nvPr>
            <p:extLst>
              <p:ext uri="{D42A27DB-BD31-4B8C-83A1-F6EECF244321}">
                <p14:modId xmlns:p14="http://schemas.microsoft.com/office/powerpoint/2010/main" val="1288389115"/>
              </p:ext>
            </p:extLst>
          </p:nvPr>
        </p:nvGraphicFramePr>
        <p:xfrm>
          <a:off x="7086212" y="3469864"/>
          <a:ext cx="369887" cy="152400"/>
        </p:xfrm>
        <a:graphic>
          <a:graphicData uri="http://schemas.openxmlformats.org/presentationml/2006/ole">
            <mc:AlternateContent xmlns:mc="http://schemas.openxmlformats.org/markup-compatibility/2006">
              <mc:Choice xmlns:v="urn:schemas-microsoft-com:vml" Requires="v">
                <p:oleObj name="CS ChemDraw Drawing" r:id="rId246" imgW="4801681" imgH="1965475" progId="ChemDraw.Document.6.0">
                  <p:embed/>
                </p:oleObj>
              </mc:Choice>
              <mc:Fallback>
                <p:oleObj name="CS ChemDraw Drawing" r:id="rId246" imgW="4801681" imgH="1965475" progId="ChemDraw.Document.6.0">
                  <p:embed/>
                  <p:pic>
                    <p:nvPicPr>
                      <p:cNvPr id="564" name="Object 563">
                        <a:extLst>
                          <a:ext uri="{FF2B5EF4-FFF2-40B4-BE49-F238E27FC236}">
                            <a16:creationId xmlns:a16="http://schemas.microsoft.com/office/drawing/2014/main" id="{DF048BD5-3E28-174D-B26E-2B514F36B1DA}"/>
                          </a:ext>
                        </a:extLst>
                      </p:cNvPr>
                      <p:cNvPicPr/>
                      <p:nvPr/>
                    </p:nvPicPr>
                    <p:blipFill>
                      <a:blip r:embed="rId247"/>
                      <a:stretch>
                        <a:fillRect/>
                      </a:stretch>
                    </p:blipFill>
                    <p:spPr>
                      <a:xfrm>
                        <a:off x="7086212" y="3469864"/>
                        <a:ext cx="369887" cy="1524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6A2C274-2E87-8D15-AAE1-F9721EB5B0D1}"/>
              </a:ext>
            </a:extLst>
          </p:cNvPr>
          <p:cNvGraphicFramePr>
            <a:graphicFrameLocks noChangeAspect="1"/>
          </p:cNvGraphicFramePr>
          <p:nvPr>
            <p:extLst>
              <p:ext uri="{D42A27DB-BD31-4B8C-83A1-F6EECF244321}">
                <p14:modId xmlns:p14="http://schemas.microsoft.com/office/powerpoint/2010/main" val="3165477603"/>
              </p:ext>
            </p:extLst>
          </p:nvPr>
        </p:nvGraphicFramePr>
        <p:xfrm>
          <a:off x="7436887" y="3295419"/>
          <a:ext cx="384631" cy="161281"/>
        </p:xfrm>
        <a:graphic>
          <a:graphicData uri="http://schemas.openxmlformats.org/presentationml/2006/ole">
            <mc:AlternateContent xmlns:mc="http://schemas.openxmlformats.org/markup-compatibility/2006">
              <mc:Choice xmlns:v="urn:schemas-microsoft-com:vml" Requires="v">
                <p:oleObj name="CS ChemDraw Drawing" r:id="rId248" imgW="5046182" imgH="2116618" progId="ChemDraw.Document.6.0">
                  <p:embed/>
                </p:oleObj>
              </mc:Choice>
              <mc:Fallback>
                <p:oleObj name="CS ChemDraw Drawing" r:id="rId248" imgW="5046182" imgH="2116618" progId="ChemDraw.Document.6.0">
                  <p:embed/>
                  <p:pic>
                    <p:nvPicPr>
                      <p:cNvPr id="19" name="Object 18">
                        <a:extLst>
                          <a:ext uri="{FF2B5EF4-FFF2-40B4-BE49-F238E27FC236}">
                            <a16:creationId xmlns:a16="http://schemas.microsoft.com/office/drawing/2014/main" id="{685BBE4B-196E-9EFB-55DF-798B3CB0ECD2}"/>
                          </a:ext>
                        </a:extLst>
                      </p:cNvPr>
                      <p:cNvPicPr/>
                      <p:nvPr/>
                    </p:nvPicPr>
                    <p:blipFill>
                      <a:blip r:embed="rId249"/>
                      <a:stretch>
                        <a:fillRect/>
                      </a:stretch>
                    </p:blipFill>
                    <p:spPr>
                      <a:xfrm>
                        <a:off x="7436887" y="3295419"/>
                        <a:ext cx="384631" cy="161281"/>
                      </a:xfrm>
                      <a:prstGeom prst="rect">
                        <a:avLst/>
                      </a:prstGeom>
                    </p:spPr>
                  </p:pic>
                </p:oleObj>
              </mc:Fallback>
            </mc:AlternateContent>
          </a:graphicData>
        </a:graphic>
      </p:graphicFrame>
      <p:sp>
        <p:nvSpPr>
          <p:cNvPr id="26" name="Text Box 771">
            <a:extLst>
              <a:ext uri="{FF2B5EF4-FFF2-40B4-BE49-F238E27FC236}">
                <a16:creationId xmlns:a16="http://schemas.microsoft.com/office/drawing/2014/main" id="{7998408F-D32E-DD01-8722-AFAB8EF9BFC0}"/>
              </a:ext>
            </a:extLst>
          </p:cNvPr>
          <p:cNvSpPr txBox="1">
            <a:spLocks noChangeArrowheads="1"/>
          </p:cNvSpPr>
          <p:nvPr/>
        </p:nvSpPr>
        <p:spPr bwMode="auto">
          <a:xfrm>
            <a:off x="7059666" y="3577332"/>
            <a:ext cx="461100" cy="142868"/>
          </a:xfrm>
          <a:prstGeom prst="rect">
            <a:avLst/>
          </a:prstGeom>
          <a:noFill/>
          <a:ln w="9525">
            <a:noFill/>
            <a:miter lim="800000"/>
            <a:headEnd/>
            <a:tailEnd/>
          </a:ln>
          <a:effectLst/>
        </p:spPr>
        <p:txBody>
          <a:bodyPr wrap="none" lIns="95764" tIns="47883" rIns="95764" bIns="47883">
            <a:spAutoFit/>
          </a:bodyPr>
          <a:lstStyle/>
          <a:p>
            <a:r>
              <a:rPr lang="en-GB" sz="300" baseline="0" dirty="0" err="1"/>
              <a:t>Fluxametamide</a:t>
            </a:r>
            <a:endParaRPr lang="en-US" sz="300" baseline="0" dirty="0"/>
          </a:p>
        </p:txBody>
      </p:sp>
      <p:sp>
        <p:nvSpPr>
          <p:cNvPr id="27" name="Text Box 771">
            <a:extLst>
              <a:ext uri="{FF2B5EF4-FFF2-40B4-BE49-F238E27FC236}">
                <a16:creationId xmlns:a16="http://schemas.microsoft.com/office/drawing/2014/main" id="{682BDB16-187A-E65D-9392-171E871A680D}"/>
              </a:ext>
            </a:extLst>
          </p:cNvPr>
          <p:cNvSpPr txBox="1">
            <a:spLocks noChangeArrowheads="1"/>
          </p:cNvSpPr>
          <p:nvPr/>
        </p:nvSpPr>
        <p:spPr bwMode="auto">
          <a:xfrm>
            <a:off x="7433378" y="3417862"/>
            <a:ext cx="437055" cy="142868"/>
          </a:xfrm>
          <a:prstGeom prst="rect">
            <a:avLst/>
          </a:prstGeom>
          <a:noFill/>
          <a:ln w="9525">
            <a:noFill/>
            <a:miter lim="800000"/>
            <a:headEnd/>
            <a:tailEnd/>
          </a:ln>
          <a:effectLst/>
        </p:spPr>
        <p:txBody>
          <a:bodyPr wrap="none" lIns="95764" tIns="47883" rIns="95764" bIns="47883">
            <a:spAutoFit/>
          </a:bodyPr>
          <a:lstStyle/>
          <a:p>
            <a:r>
              <a:rPr lang="en-GB" sz="300" baseline="0" dirty="0" err="1"/>
              <a:t>Isocycloseram</a:t>
            </a:r>
            <a:endParaRPr lang="en-US" sz="300" baseline="0" dirty="0"/>
          </a:p>
        </p:txBody>
      </p:sp>
      <p:sp>
        <p:nvSpPr>
          <p:cNvPr id="30" name="TextBox 29">
            <a:extLst>
              <a:ext uri="{FF2B5EF4-FFF2-40B4-BE49-F238E27FC236}">
                <a16:creationId xmlns:a16="http://schemas.microsoft.com/office/drawing/2014/main" id="{5DE60957-7D28-59CB-A7D3-CACA690F9C22}"/>
              </a:ext>
            </a:extLst>
          </p:cNvPr>
          <p:cNvSpPr txBox="1"/>
          <p:nvPr/>
        </p:nvSpPr>
        <p:spPr>
          <a:xfrm>
            <a:off x="7079726" y="3263756"/>
            <a:ext cx="425939" cy="138499"/>
          </a:xfrm>
          <a:prstGeom prst="rect">
            <a:avLst/>
          </a:prstGeom>
          <a:noFill/>
        </p:spPr>
        <p:txBody>
          <a:bodyPr wrap="square">
            <a:spAutoFit/>
          </a:bodyPr>
          <a:lstStyle/>
          <a:p>
            <a:r>
              <a:rPr lang="en-GB" sz="300" baseline="0" dirty="0" err="1">
                <a:solidFill>
                  <a:srgbClr val="222222"/>
                </a:solidFill>
                <a:latin typeface="Arial" panose="020B0604020202020204" pitchFamily="34" charset="0"/>
              </a:rPr>
              <a:t>C</a:t>
            </a:r>
            <a:r>
              <a:rPr lang="en-GB" sz="300" b="0" i="0" baseline="0" dirty="0" err="1">
                <a:solidFill>
                  <a:srgbClr val="222222"/>
                </a:solidFill>
                <a:effectLst/>
                <a:latin typeface="Arial" panose="020B0604020202020204" pitchFamily="34" charset="0"/>
              </a:rPr>
              <a:t>yproflanilide</a:t>
            </a:r>
            <a:endParaRPr lang="en-US" sz="300" baseline="0" dirty="0"/>
          </a:p>
        </p:txBody>
      </p:sp>
      <p:graphicFrame>
        <p:nvGraphicFramePr>
          <p:cNvPr id="31" name="Object 30">
            <a:extLst>
              <a:ext uri="{FF2B5EF4-FFF2-40B4-BE49-F238E27FC236}">
                <a16:creationId xmlns:a16="http://schemas.microsoft.com/office/drawing/2014/main" id="{5B21A8BA-53E1-3D3B-0E95-6325D4354B8C}"/>
              </a:ext>
            </a:extLst>
          </p:cNvPr>
          <p:cNvGraphicFramePr>
            <a:graphicFrameLocks noChangeAspect="1"/>
          </p:cNvGraphicFramePr>
          <p:nvPr>
            <p:extLst>
              <p:ext uri="{D42A27DB-BD31-4B8C-83A1-F6EECF244321}">
                <p14:modId xmlns:p14="http://schemas.microsoft.com/office/powerpoint/2010/main" val="3538594812"/>
              </p:ext>
            </p:extLst>
          </p:nvPr>
        </p:nvGraphicFramePr>
        <p:xfrm>
          <a:off x="7080637" y="3156360"/>
          <a:ext cx="404541" cy="153472"/>
        </p:xfrm>
        <a:graphic>
          <a:graphicData uri="http://schemas.openxmlformats.org/presentationml/2006/ole">
            <mc:AlternateContent xmlns:mc="http://schemas.openxmlformats.org/markup-compatibility/2006">
              <mc:Choice xmlns:v="urn:schemas-microsoft-com:vml" Requires="v">
                <p:oleObj name="MDLDrawObject Class" r:id="rId250" imgW="5172063" imgH="1962070" progId="MDLDrawOLE.MDLDrawObject.1">
                  <p:embed/>
                </p:oleObj>
              </mc:Choice>
              <mc:Fallback>
                <p:oleObj name="MDLDrawObject Class" r:id="rId250" imgW="5172063" imgH="1962070" progId="MDLDrawOLE.MDLDrawObject.1">
                  <p:embed/>
                  <p:pic>
                    <p:nvPicPr>
                      <p:cNvPr id="4" name="Object 3">
                        <a:extLst>
                          <a:ext uri="{FF2B5EF4-FFF2-40B4-BE49-F238E27FC236}">
                            <a16:creationId xmlns:a16="http://schemas.microsoft.com/office/drawing/2014/main" id="{F0191715-3DA4-D441-6C70-DC3D9A237E9C}"/>
                          </a:ext>
                        </a:extLst>
                      </p:cNvPr>
                      <p:cNvPicPr/>
                      <p:nvPr/>
                    </p:nvPicPr>
                    <p:blipFill>
                      <a:blip r:embed="rId251"/>
                      <a:stretch>
                        <a:fillRect/>
                      </a:stretch>
                    </p:blipFill>
                    <p:spPr>
                      <a:xfrm>
                        <a:off x="7080637" y="3156360"/>
                        <a:ext cx="404541" cy="153472"/>
                      </a:xfrm>
                      <a:prstGeom prst="rect">
                        <a:avLst/>
                      </a:prstGeom>
                    </p:spPr>
                  </p:pic>
                </p:oleObj>
              </mc:Fallback>
            </mc:AlternateContent>
          </a:graphicData>
        </a:graphic>
      </p:graphicFrame>
    </p:spTree>
    <p:extLst>
      <p:ext uri="{BB962C8B-B14F-4D97-AF65-F5344CB8AC3E}">
        <p14:creationId xmlns:p14="http://schemas.microsoft.com/office/powerpoint/2010/main" val="3436787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BASF_CONVERTED_TO_TAGS"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3473</TotalTime>
  <Words>1581</Words>
  <Application>Microsoft Macintosh PowerPoint</Application>
  <PresentationFormat>A4 Paper (210x297 mm)</PresentationFormat>
  <Paragraphs>371</Paragraphs>
  <Slides>1</Slides>
  <Notes>1</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3</vt:i4>
      </vt:variant>
      <vt:variant>
        <vt:lpstr>Slide Titles</vt:lpstr>
      </vt:variant>
      <vt:variant>
        <vt:i4>1</vt:i4>
      </vt:variant>
    </vt:vector>
  </HeadingPairs>
  <TitlesOfParts>
    <vt:vector size="6" baseType="lpstr">
      <vt:lpstr>Arial</vt:lpstr>
      <vt:lpstr>Default Design</vt:lpstr>
      <vt:lpstr>MDLDrawObject Class</vt:lpstr>
      <vt:lpstr>CS ChemDraw Drawing</vt:lpstr>
      <vt:lpstr>ChemDraw.Document.6.0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J Porter</dc:creator>
  <cp:lastModifiedBy>Alan Porter</cp:lastModifiedBy>
  <cp:revision>867</cp:revision>
  <cp:lastPrinted>2019-06-13T14:00:17Z</cp:lastPrinted>
  <dcterms:created xsi:type="dcterms:W3CDTF">2005-08-05T15:25:16Z</dcterms:created>
  <dcterms:modified xsi:type="dcterms:W3CDTF">2025-05-15T13:32:06Z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Sparks T u679016</vt:lpwstr>
  </property>
  <property fmtid="{D5CDD505-2E9C-101B-9397-08002B2CF9AE}" pid="3" name="Information_Classification">
    <vt:lpwstr/>
  </property>
  <property fmtid="{D5CDD505-2E9C-101B-9397-08002B2CF9AE}" pid="4" name="Record_Title_ID">
    <vt:lpwstr>72</vt:lpwstr>
  </property>
  <property fmtid="{D5CDD505-2E9C-101B-9397-08002B2CF9AE}" pid="5" name="Initial_Creation_Date">
    <vt:filetime>2005-08-05T16:25:15Z</vt:filetime>
  </property>
  <property fmtid="{D5CDD505-2E9C-101B-9397-08002B2CF9AE}" pid="6" name="Retention_Period_Start_Date">
    <vt:filetime>2015-05-12T16:44:31Z</vt:filetime>
  </property>
  <property fmtid="{D5CDD505-2E9C-101B-9397-08002B2CF9AE}" pid="7" name="Last_Reviewed_Date">
    <vt:lpwstr/>
  </property>
  <property fmtid="{D5CDD505-2E9C-101B-9397-08002B2CF9AE}" pid="8" name="Retention_Review_Frequency">
    <vt:lpwstr/>
  </property>
  <property fmtid="{D5CDD505-2E9C-101B-9397-08002B2CF9AE}" pid="9" name="_NewReviewCycle">
    <vt:lpwstr/>
  </property>
  <property fmtid="{D5CDD505-2E9C-101B-9397-08002B2CF9AE}" pid="10" name="Update_Footer">
    <vt:lpwstr>No</vt:lpwstr>
  </property>
  <property fmtid="{D5CDD505-2E9C-101B-9397-08002B2CF9AE}" pid="11" name="Radio_Button">
    <vt:lpwstr>RadioButton2</vt:lpwstr>
  </property>
  <property fmtid="{D5CDD505-2E9C-101B-9397-08002B2CF9AE}" pid="12" name="Classification_to_AIP">
    <vt:i4>0</vt:i4>
  </property>
  <property fmtid="{D5CDD505-2E9C-101B-9397-08002B2CF9AE}" pid="13" name="MSIP_Label_c8c00982-80e1-41e6-a03a-12f4ca954faf_Enabled">
    <vt:lpwstr>True</vt:lpwstr>
  </property>
  <property fmtid="{D5CDD505-2E9C-101B-9397-08002B2CF9AE}" pid="14" name="MSIP_Label_c8c00982-80e1-41e6-a03a-12f4ca954faf_SiteId">
    <vt:lpwstr>ecaa386b-c8df-4ce0-ad01-740cbdb5ba55</vt:lpwstr>
  </property>
  <property fmtid="{D5CDD505-2E9C-101B-9397-08002B2CF9AE}" pid="15" name="MSIP_Label_c8c00982-80e1-41e6-a03a-12f4ca954faf_Owner">
    <vt:lpwstr>WEDELB@BASFAD.BASF.NET</vt:lpwstr>
  </property>
  <property fmtid="{D5CDD505-2E9C-101B-9397-08002B2CF9AE}" pid="16" name="MSIP_Label_c8c00982-80e1-41e6-a03a-12f4ca954faf_SetDate">
    <vt:lpwstr>2021-06-24T01:18:43.2867975Z</vt:lpwstr>
  </property>
  <property fmtid="{D5CDD505-2E9C-101B-9397-08002B2CF9AE}" pid="17" name="MSIP_Label_c8c00982-80e1-41e6-a03a-12f4ca954faf_Name">
    <vt:lpwstr>Internal</vt:lpwstr>
  </property>
  <property fmtid="{D5CDD505-2E9C-101B-9397-08002B2CF9AE}" pid="18" name="MSIP_Label_c8c00982-80e1-41e6-a03a-12f4ca954faf_Application">
    <vt:lpwstr>Microsoft Azure Information Protection</vt:lpwstr>
  </property>
  <property fmtid="{D5CDD505-2E9C-101B-9397-08002B2CF9AE}" pid="19" name="MSIP_Label_c8c00982-80e1-41e6-a03a-12f4ca954faf_ActionId">
    <vt:lpwstr>a4b9fbf0-ba1f-4382-9c8f-0c523b6ef387</vt:lpwstr>
  </property>
  <property fmtid="{D5CDD505-2E9C-101B-9397-08002B2CF9AE}" pid="20" name="MSIP_Label_c8c00982-80e1-41e6-a03a-12f4ca954faf_Extended_MSFT_Method">
    <vt:lpwstr>Automatic</vt:lpwstr>
  </property>
  <property fmtid="{D5CDD505-2E9C-101B-9397-08002B2CF9AE}" pid="21" name="MSIP_Label_06530cf4-8573-4c29-a912-bbcdac835909_Enabled">
    <vt:lpwstr>True</vt:lpwstr>
  </property>
  <property fmtid="{D5CDD505-2E9C-101B-9397-08002B2CF9AE}" pid="22" name="MSIP_Label_06530cf4-8573-4c29-a912-bbcdac835909_SiteId">
    <vt:lpwstr>ecaa386b-c8df-4ce0-ad01-740cbdb5ba55</vt:lpwstr>
  </property>
  <property fmtid="{D5CDD505-2E9C-101B-9397-08002B2CF9AE}" pid="23" name="MSIP_Label_06530cf4-8573-4c29-a912-bbcdac835909_Owner">
    <vt:lpwstr>WEDELB@BASFAD.BASF.NET</vt:lpwstr>
  </property>
  <property fmtid="{D5CDD505-2E9C-101B-9397-08002B2CF9AE}" pid="24" name="MSIP_Label_06530cf4-8573-4c29-a912-bbcdac835909_SetDate">
    <vt:lpwstr>2021-06-24T01:18:43.2867975Z</vt:lpwstr>
  </property>
  <property fmtid="{D5CDD505-2E9C-101B-9397-08002B2CF9AE}" pid="25" name="MSIP_Label_06530cf4-8573-4c29-a912-bbcdac835909_Name">
    <vt:lpwstr>Unprotected</vt:lpwstr>
  </property>
  <property fmtid="{D5CDD505-2E9C-101B-9397-08002B2CF9AE}" pid="26" name="MSIP_Label_06530cf4-8573-4c29-a912-bbcdac835909_Application">
    <vt:lpwstr>Microsoft Azure Information Protection</vt:lpwstr>
  </property>
  <property fmtid="{D5CDD505-2E9C-101B-9397-08002B2CF9AE}" pid="27" name="MSIP_Label_06530cf4-8573-4c29-a912-bbcdac835909_ActionId">
    <vt:lpwstr>a4b9fbf0-ba1f-4382-9c8f-0c523b6ef387</vt:lpwstr>
  </property>
  <property fmtid="{D5CDD505-2E9C-101B-9397-08002B2CF9AE}" pid="28" name="MSIP_Label_06530cf4-8573-4c29-a912-bbcdac835909_Parent">
    <vt:lpwstr>c8c00982-80e1-41e6-a03a-12f4ca954faf</vt:lpwstr>
  </property>
  <property fmtid="{D5CDD505-2E9C-101B-9397-08002B2CF9AE}" pid="29" name="MSIP_Label_06530cf4-8573-4c29-a912-bbcdac835909_Extended_MSFT_Method">
    <vt:lpwstr>Automatic</vt:lpwstr>
  </property>
  <property fmtid="{D5CDD505-2E9C-101B-9397-08002B2CF9AE}" pid="30" name="MSIP_Label_0d28e344-bb15-459b-97fd-14fa06bc1052_Enabled">
    <vt:lpwstr>true</vt:lpwstr>
  </property>
  <property fmtid="{D5CDD505-2E9C-101B-9397-08002B2CF9AE}" pid="31" name="MSIP_Label_0d28e344-bb15-459b-97fd-14fa06bc1052_SetDate">
    <vt:lpwstr>2021-10-07T19:20:17Z</vt:lpwstr>
  </property>
  <property fmtid="{D5CDD505-2E9C-101B-9397-08002B2CF9AE}" pid="32" name="MSIP_Label_0d28e344-bb15-459b-97fd-14fa06bc1052_Method">
    <vt:lpwstr>Standard</vt:lpwstr>
  </property>
  <property fmtid="{D5CDD505-2E9C-101B-9397-08002B2CF9AE}" pid="33" name="MSIP_Label_0d28e344-bb15-459b-97fd-14fa06bc1052_Name">
    <vt:lpwstr>Not Protected (Internal Use)</vt:lpwstr>
  </property>
  <property fmtid="{D5CDD505-2E9C-101B-9397-08002B2CF9AE}" pid="34" name="MSIP_Label_0d28e344-bb15-459b-97fd-14fa06bc1052_SiteId">
    <vt:lpwstr>3e20ecb2-9cb0-4df1-ad7b-914e31dcdda4</vt:lpwstr>
  </property>
  <property fmtid="{D5CDD505-2E9C-101B-9397-08002B2CF9AE}" pid="35" name="MSIP_Label_0d28e344-bb15-459b-97fd-14fa06bc1052_ActionId">
    <vt:lpwstr>bd952aa2-a3e7-4de4-942e-83e3c174d0d2</vt:lpwstr>
  </property>
  <property fmtid="{D5CDD505-2E9C-101B-9397-08002B2CF9AE}" pid="36" name="MSIP_Label_0d28e344-bb15-459b-97fd-14fa06bc1052_ContentBits">
    <vt:lpwstr>2</vt:lpwstr>
  </property>
  <property fmtid="{D5CDD505-2E9C-101B-9397-08002B2CF9AE}" pid="37" name="MSIP_Label_d6601870-84e1-4cb4-9051-deea4937efb4_Enabled">
    <vt:lpwstr>true</vt:lpwstr>
  </property>
  <property fmtid="{D5CDD505-2E9C-101B-9397-08002B2CF9AE}" pid="38" name="MSIP_Label_d6601870-84e1-4cb4-9051-deea4937efb4_SetDate">
    <vt:lpwstr>2024-08-06T15:09:23Z</vt:lpwstr>
  </property>
  <property fmtid="{D5CDD505-2E9C-101B-9397-08002B2CF9AE}" pid="39" name="MSIP_Label_d6601870-84e1-4cb4-9051-deea4937efb4_Method">
    <vt:lpwstr>Standard</vt:lpwstr>
  </property>
  <property fmtid="{D5CDD505-2E9C-101B-9397-08002B2CF9AE}" pid="40" name="MSIP_Label_d6601870-84e1-4cb4-9051-deea4937efb4_Name">
    <vt:lpwstr>Limited-Internal</vt:lpwstr>
  </property>
  <property fmtid="{D5CDD505-2E9C-101B-9397-08002B2CF9AE}" pid="41" name="MSIP_Label_d6601870-84e1-4cb4-9051-deea4937efb4_SiteId">
    <vt:lpwstr>9917dcc8-bdaf-4e03-928b-1e67b0d806c5</vt:lpwstr>
  </property>
  <property fmtid="{D5CDD505-2E9C-101B-9397-08002B2CF9AE}" pid="42" name="MSIP_Label_d6601870-84e1-4cb4-9051-deea4937efb4_ActionId">
    <vt:lpwstr>b65e6660-f2d1-470b-864e-44c36cd1e9d0</vt:lpwstr>
  </property>
  <property fmtid="{D5CDD505-2E9C-101B-9397-08002B2CF9AE}" pid="43" name="MSIP_Label_d6601870-84e1-4cb4-9051-deea4937efb4_ContentBits">
    <vt:lpwstr>0</vt:lpwstr>
  </property>
</Properties>
</file>